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1"/>
  </p:sldMasterIdLst>
  <p:notesMasterIdLst>
    <p:notesMasterId r:id="rId24"/>
  </p:notesMasterIdLst>
  <p:sldIdLst>
    <p:sldId id="257" r:id="rId2"/>
    <p:sldId id="301" r:id="rId3"/>
    <p:sldId id="297" r:id="rId4"/>
    <p:sldId id="298" r:id="rId5"/>
    <p:sldId id="299" r:id="rId6"/>
    <p:sldId id="275" r:id="rId7"/>
    <p:sldId id="306" r:id="rId8"/>
    <p:sldId id="307" r:id="rId9"/>
    <p:sldId id="328" r:id="rId10"/>
    <p:sldId id="308" r:id="rId11"/>
    <p:sldId id="324" r:id="rId12"/>
    <p:sldId id="319" r:id="rId13"/>
    <p:sldId id="318" r:id="rId14"/>
    <p:sldId id="320" r:id="rId15"/>
    <p:sldId id="321" r:id="rId16"/>
    <p:sldId id="322" r:id="rId17"/>
    <p:sldId id="325" r:id="rId18"/>
    <p:sldId id="327" r:id="rId19"/>
    <p:sldId id="326" r:id="rId20"/>
    <p:sldId id="323" r:id="rId21"/>
    <p:sldId id="317" r:id="rId22"/>
    <p:sldId id="295" r:id="rId2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26" autoAdjust="0"/>
    <p:restoredTop sz="90143" autoAdjust="0"/>
  </p:normalViewPr>
  <p:slideViewPr>
    <p:cSldViewPr>
      <p:cViewPr varScale="1">
        <p:scale>
          <a:sx n="77" d="100"/>
          <a:sy n="77" d="100"/>
        </p:scale>
        <p:origin x="1550" y="5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IN"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2DB30014-F471-4B7F-AF5C-7BE1C69231A7}" type="datetimeFigureOut">
              <a:rPr lang="en-US"/>
              <a:pPr>
                <a:defRPr/>
              </a:pPr>
              <a:t>4/28/2020</a:t>
            </a:fld>
            <a:endParaRPr lang="en-IN"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IN"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IN"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IN"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FE5CAADD-566B-4699-90ED-ECCDCB4E22D6}" type="slidenum">
              <a:rPr lang="en-IN"/>
              <a:pPr>
                <a:defRPr/>
              </a:pPr>
              <a:t>‹#›</a:t>
            </a:fld>
            <a:endParaRPr lang="en-IN" dirty="0"/>
          </a:p>
        </p:txBody>
      </p:sp>
    </p:spTree>
    <p:extLst>
      <p:ext uri="{BB962C8B-B14F-4D97-AF65-F5344CB8AC3E}">
        <p14:creationId xmlns:p14="http://schemas.microsoft.com/office/powerpoint/2010/main" val="3721708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p:spPr>
      </p:sp>
      <p:sp>
        <p:nvSpPr>
          <p:cNvPr id="1331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IN" smtClean="0"/>
          </a:p>
        </p:txBody>
      </p:sp>
      <p:sp>
        <p:nvSpPr>
          <p:cNvPr id="133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E040225-2A1C-4088-B404-EBE6FB1A28DF}" type="slidenum">
              <a:rPr lang="en-IN" smtClean="0"/>
              <a:pPr fontAlgn="base">
                <a:spcBef>
                  <a:spcPct val="0"/>
                </a:spcBef>
                <a:spcAft>
                  <a:spcPct val="0"/>
                </a:spcAft>
                <a:defRPr/>
              </a:pPr>
              <a:t>1</a:t>
            </a:fld>
            <a:endParaRPr lang="en-IN" smtClean="0"/>
          </a:p>
        </p:txBody>
      </p:sp>
    </p:spTree>
    <p:extLst>
      <p:ext uri="{BB962C8B-B14F-4D97-AF65-F5344CB8AC3E}">
        <p14:creationId xmlns:p14="http://schemas.microsoft.com/office/powerpoint/2010/main" val="16775089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pPr>
              <a:defRPr/>
            </a:pPr>
            <a:fld id="{FE5CAADD-566B-4699-90ED-ECCDCB4E22D6}" type="slidenum">
              <a:rPr lang="en-IN" smtClean="0"/>
              <a:pPr>
                <a:defRPr/>
              </a:pPr>
              <a:t>7</a:t>
            </a:fld>
            <a:endParaRPr lang="en-IN" dirty="0"/>
          </a:p>
        </p:txBody>
      </p:sp>
    </p:spTree>
    <p:extLst>
      <p:ext uri="{BB962C8B-B14F-4D97-AF65-F5344CB8AC3E}">
        <p14:creationId xmlns:p14="http://schemas.microsoft.com/office/powerpoint/2010/main" val="523263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7"/>
          <p:cNvSpPr>
            <a:spLocks noChangeArrowheads="1"/>
          </p:cNvSpPr>
          <p:nvPr/>
        </p:nvSpPr>
        <p:spPr bwMode="auto">
          <a:xfrm>
            <a:off x="609600" y="1219200"/>
            <a:ext cx="79248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pPr fontAlgn="auto">
              <a:spcBef>
                <a:spcPts val="0"/>
              </a:spcBef>
              <a:spcAft>
                <a:spcPts val="0"/>
              </a:spcAft>
              <a:defRPr/>
            </a:pPr>
            <a:endParaRPr lang="en-US" dirty="0">
              <a:latin typeface="+mn-lt"/>
              <a:cs typeface="+mn-cs"/>
            </a:endParaRPr>
          </a:p>
        </p:txBody>
      </p:sp>
      <p:sp>
        <p:nvSpPr>
          <p:cNvPr id="5" name="Line 8"/>
          <p:cNvSpPr>
            <a:spLocks noChangeShapeType="1"/>
          </p:cNvSpPr>
          <p:nvPr/>
        </p:nvSpPr>
        <p:spPr bwMode="auto">
          <a:xfrm>
            <a:off x="1981200" y="3962400"/>
            <a:ext cx="6511925" cy="0"/>
          </a:xfrm>
          <a:prstGeom prst="line">
            <a:avLst/>
          </a:prstGeom>
          <a:noFill/>
          <a:ln w="19050">
            <a:solidFill>
              <a:schemeClr val="accent1"/>
            </a:solidFill>
            <a:round/>
            <a:headEnd/>
            <a:tailEnd/>
          </a:ln>
          <a:effectLst/>
        </p:spPr>
        <p:txBody>
          <a:bodyPr/>
          <a:lstStyle/>
          <a:p>
            <a:pPr fontAlgn="auto">
              <a:spcBef>
                <a:spcPts val="0"/>
              </a:spcBef>
              <a:spcAft>
                <a:spcPts val="0"/>
              </a:spcAft>
              <a:defRPr/>
            </a:pPr>
            <a:endParaRPr lang="en-US" dirty="0">
              <a:latin typeface="+mn-lt"/>
              <a:cs typeface="+mn-cs"/>
            </a:endParaRPr>
          </a:p>
        </p:txBody>
      </p:sp>
      <p:sp>
        <p:nvSpPr>
          <p:cNvPr id="7170" name="Rectangle 2"/>
          <p:cNvSpPr>
            <a:spLocks noGrp="1" noChangeArrowheads="1"/>
          </p:cNvSpPr>
          <p:nvPr>
            <p:ph type="ctrTitle"/>
          </p:nvPr>
        </p:nvSpPr>
        <p:spPr>
          <a:xfrm>
            <a:off x="914400" y="1524000"/>
            <a:ext cx="7623175" cy="1752600"/>
          </a:xfrm>
        </p:spPr>
        <p:txBody>
          <a:bodyPr/>
          <a:lstStyle>
            <a:lvl1pPr>
              <a:defRPr sz="5000"/>
            </a:lvl1pPr>
          </a:lstStyle>
          <a:p>
            <a:r>
              <a:rPr lang="en-US" altLang="en-US" smtClean="0"/>
              <a:t>Click to edit Master title style</a:t>
            </a:r>
            <a:endParaRPr lang="en-US" altLang="en-US"/>
          </a:p>
        </p:txBody>
      </p:sp>
      <p:sp>
        <p:nvSpPr>
          <p:cNvPr id="7171" name="Rectangle 3"/>
          <p:cNvSpPr>
            <a:spLocks noGrp="1" noChangeArrowheads="1"/>
          </p:cNvSpPr>
          <p:nvPr>
            <p:ph type="subTitle" idx="1"/>
          </p:nvPr>
        </p:nvSpPr>
        <p:spPr>
          <a:xfrm>
            <a:off x="1981200" y="3962400"/>
            <a:ext cx="6553200" cy="1752600"/>
          </a:xfrm>
        </p:spPr>
        <p:txBody>
          <a:bodyPr/>
          <a:lstStyle>
            <a:lvl1pPr marL="0" indent="0">
              <a:buFont typeface="Wingdings" pitchFamily="2" charset="2"/>
              <a:buNone/>
              <a:defRPr sz="2800"/>
            </a:lvl1pPr>
          </a:lstStyle>
          <a:p>
            <a:r>
              <a:rPr lang="en-US" altLang="en-US" smtClean="0"/>
              <a:t>Click to edit Master subtitle style</a:t>
            </a:r>
            <a:endParaRPr lang="en-US" altLang="en-US"/>
          </a:p>
        </p:txBody>
      </p:sp>
      <p:sp>
        <p:nvSpPr>
          <p:cNvPr id="6" name="Rectangle 4"/>
          <p:cNvSpPr>
            <a:spLocks noGrp="1" noChangeArrowheads="1"/>
          </p:cNvSpPr>
          <p:nvPr>
            <p:ph type="dt" sz="half" idx="10"/>
          </p:nvPr>
        </p:nvSpPr>
        <p:spPr/>
        <p:txBody>
          <a:bodyPr/>
          <a:lstStyle>
            <a:lvl1pPr>
              <a:defRPr/>
            </a:lvl1pPr>
          </a:lstStyle>
          <a:p>
            <a:pPr>
              <a:defRPr/>
            </a:pPr>
            <a:fld id="{534ADFF7-D61D-4D6C-AF74-92F30265B338}" type="datetimeFigureOut">
              <a:rPr lang="en-US" smtClean="0"/>
              <a:pPr>
                <a:defRPr/>
              </a:pPr>
              <a:t>4/28/2020</a:t>
            </a:fld>
            <a:endParaRPr lang="en-US" dirty="0"/>
          </a:p>
        </p:txBody>
      </p:sp>
      <p:sp>
        <p:nvSpPr>
          <p:cNvPr id="7" name="Rectangle 5"/>
          <p:cNvSpPr>
            <a:spLocks noGrp="1" noChangeArrowheads="1"/>
          </p:cNvSpPr>
          <p:nvPr>
            <p:ph type="ftr" sz="quarter" idx="11"/>
          </p:nvPr>
        </p:nvSpPr>
        <p:spPr>
          <a:xfrm>
            <a:off x="3124200" y="6243638"/>
            <a:ext cx="2895600" cy="457200"/>
          </a:xfrm>
        </p:spPr>
        <p:txBody>
          <a:bodyPr/>
          <a:lstStyle>
            <a:lvl1pPr>
              <a:defRPr/>
            </a:lvl1pPr>
          </a:lstStyle>
          <a:p>
            <a:pPr>
              <a:defRPr/>
            </a:pPr>
            <a:endParaRPr lang="en-US" dirty="0"/>
          </a:p>
        </p:txBody>
      </p:sp>
      <p:sp>
        <p:nvSpPr>
          <p:cNvPr id="8" name="Rectangle 6"/>
          <p:cNvSpPr>
            <a:spLocks noGrp="1" noChangeArrowheads="1"/>
          </p:cNvSpPr>
          <p:nvPr>
            <p:ph type="sldNum" sz="quarter" idx="12"/>
          </p:nvPr>
        </p:nvSpPr>
        <p:spPr/>
        <p:txBody>
          <a:bodyPr/>
          <a:lstStyle>
            <a:lvl1pPr>
              <a:defRPr/>
            </a:lvl1pPr>
          </a:lstStyle>
          <a:p>
            <a:pPr>
              <a:defRPr/>
            </a:pPr>
            <a:fld id="{4C713710-32C0-48C8-A7F1-7D3A176A1C34}"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fld id="{3E4AAD52-83D6-491A-89D4-ABF9482E3CC5}" type="datetimeFigureOut">
              <a:rPr lang="en-US" smtClean="0"/>
              <a:pPr>
                <a:defRPr/>
              </a:pPr>
              <a:t>4/28/2020</a:t>
            </a:fld>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4B0FE36C-33D6-49B6-8A7E-233157CD7AE0}"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7813"/>
            <a:ext cx="2057400" cy="585311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7813"/>
            <a:ext cx="6019800" cy="585311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fld id="{5EE192BA-FCAA-4E44-8A4F-59FBDC58AE3C}" type="datetimeFigureOut">
              <a:rPr lang="en-US" smtClean="0"/>
              <a:pPr>
                <a:defRPr/>
              </a:pPr>
              <a:t>4/28/2020</a:t>
            </a:fld>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83108309-C21E-47A9-B375-CA409B543C5D}"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600200"/>
            <a:ext cx="8229600" cy="4530725"/>
          </a:xfrm>
        </p:spPr>
        <p:txBody>
          <a:bodyPr/>
          <a:lstStyle/>
          <a:p>
            <a:pPr lvl="0"/>
            <a:r>
              <a:rPr lang="en-US" noProof="0" dirty="0" smtClean="0"/>
              <a:t>Click icon to add table</a:t>
            </a:r>
            <a:endParaRPr lang="en-US" noProof="0" dirty="0"/>
          </a:p>
        </p:txBody>
      </p:sp>
      <p:sp>
        <p:nvSpPr>
          <p:cNvPr id="4" name="Rectangle 4"/>
          <p:cNvSpPr>
            <a:spLocks noGrp="1" noChangeArrowheads="1"/>
          </p:cNvSpPr>
          <p:nvPr>
            <p:ph type="dt" sz="half" idx="10"/>
          </p:nvPr>
        </p:nvSpPr>
        <p:spPr>
          <a:ln/>
        </p:spPr>
        <p:txBody>
          <a:bodyPr/>
          <a:lstStyle>
            <a:lvl1pPr>
              <a:defRPr/>
            </a:lvl1pPr>
          </a:lstStyle>
          <a:p>
            <a:pPr>
              <a:defRPr/>
            </a:pPr>
            <a:fld id="{1AAB6BC8-1B1F-4564-9C52-9638C45C761E}" type="datetimeFigureOut">
              <a:rPr lang="en-US" smtClean="0"/>
              <a:pPr>
                <a:defRPr/>
              </a:pPr>
              <a:t>4/28/2020</a:t>
            </a:fld>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5B778806-D5BA-4C71-B324-63F4C2977147}"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307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600200"/>
            <a:ext cx="4038600" cy="21891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648200" y="3941763"/>
            <a:ext cx="4038600" cy="21891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4"/>
          <p:cNvSpPr>
            <a:spLocks noGrp="1" noChangeArrowheads="1"/>
          </p:cNvSpPr>
          <p:nvPr>
            <p:ph type="dt" sz="half" idx="10"/>
          </p:nvPr>
        </p:nvSpPr>
        <p:spPr>
          <a:ln/>
        </p:spPr>
        <p:txBody>
          <a:bodyPr/>
          <a:lstStyle>
            <a:lvl1pPr>
              <a:defRPr/>
            </a:lvl1pPr>
          </a:lstStyle>
          <a:p>
            <a:pPr>
              <a:defRPr/>
            </a:pPr>
            <a:fld id="{1AAB6BC8-1B1F-4564-9C52-9638C45C761E}" type="datetimeFigureOut">
              <a:rPr lang="en-US" smtClean="0"/>
              <a:pPr>
                <a:defRPr/>
              </a:pPr>
              <a:t>4/28/2020</a:t>
            </a:fld>
            <a:endParaRPr lang="en-US" dirty="0"/>
          </a:p>
        </p:txBody>
      </p:sp>
      <p:sp>
        <p:nvSpPr>
          <p:cNvPr id="7"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8" name="Rectangle 6"/>
          <p:cNvSpPr>
            <a:spLocks noGrp="1" noChangeArrowheads="1"/>
          </p:cNvSpPr>
          <p:nvPr>
            <p:ph type="sldNum" sz="quarter" idx="12"/>
          </p:nvPr>
        </p:nvSpPr>
        <p:spPr>
          <a:ln/>
        </p:spPr>
        <p:txBody>
          <a:bodyPr/>
          <a:lstStyle>
            <a:lvl1pPr>
              <a:defRPr/>
            </a:lvl1pPr>
          </a:lstStyle>
          <a:p>
            <a:pPr>
              <a:defRPr/>
            </a:pPr>
            <a:fld id="{5B778806-D5BA-4C71-B324-63F4C2977147}"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xAndChart" preserve="1">
  <p:cSld name="Title, Text and Char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307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hart Placeholder 3"/>
          <p:cNvSpPr>
            <a:spLocks noGrp="1"/>
          </p:cNvSpPr>
          <p:nvPr>
            <p:ph type="chart" sz="half" idx="2"/>
          </p:nvPr>
        </p:nvSpPr>
        <p:spPr>
          <a:xfrm>
            <a:off x="4648200" y="1600200"/>
            <a:ext cx="4038600" cy="4530725"/>
          </a:xfrm>
        </p:spPr>
        <p:txBody>
          <a:bodyPr/>
          <a:lstStyle/>
          <a:p>
            <a:pPr lvl="0"/>
            <a:r>
              <a:rPr lang="en-US" noProof="0" dirty="0" smtClean="0"/>
              <a:t>Click icon to add chart</a:t>
            </a:r>
            <a:endParaRPr lang="en-US" noProof="0" dirty="0"/>
          </a:p>
        </p:txBody>
      </p:sp>
      <p:sp>
        <p:nvSpPr>
          <p:cNvPr id="5" name="Rectangle 4"/>
          <p:cNvSpPr>
            <a:spLocks noGrp="1" noChangeArrowheads="1"/>
          </p:cNvSpPr>
          <p:nvPr>
            <p:ph type="dt" sz="half" idx="10"/>
          </p:nvPr>
        </p:nvSpPr>
        <p:spPr>
          <a:ln/>
        </p:spPr>
        <p:txBody>
          <a:bodyPr/>
          <a:lstStyle>
            <a:lvl1pPr>
              <a:defRPr/>
            </a:lvl1pPr>
          </a:lstStyle>
          <a:p>
            <a:pPr>
              <a:defRPr/>
            </a:pPr>
            <a:fld id="{1AAB6BC8-1B1F-4564-9C52-9638C45C761E}" type="datetimeFigureOut">
              <a:rPr lang="en-US" smtClean="0"/>
              <a:pPr>
                <a:defRPr/>
              </a:pPr>
              <a:t>4/28/2020</a:t>
            </a:fld>
            <a:endParaRPr 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5B778806-D5BA-4C71-B324-63F4C2977147}"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8" descr="image001.png"/>
          <p:cNvPicPr>
            <a:picLocks noChangeAspect="1"/>
          </p:cNvPicPr>
          <p:nvPr/>
        </p:nvPicPr>
        <p:blipFill>
          <a:blip r:embed="rId2" cstate="print"/>
          <a:srcRect/>
          <a:stretch>
            <a:fillRect/>
          </a:stretch>
        </p:blipFill>
        <p:spPr bwMode="auto">
          <a:xfrm>
            <a:off x="8229600" y="228600"/>
            <a:ext cx="774700" cy="774700"/>
          </a:xfrm>
          <a:prstGeom prst="rect">
            <a:avLst/>
          </a:prstGeom>
          <a:noFill/>
          <a:ln w="9525">
            <a:noFill/>
            <a:miter lim="800000"/>
            <a:headEnd/>
            <a:tailEnd/>
          </a:ln>
        </p:spPr>
      </p:pic>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p:txBody>
          <a:bodyPr/>
          <a:lstStyle>
            <a:lvl1pPr>
              <a:defRPr/>
            </a:lvl1pPr>
          </a:lstStyle>
          <a:p>
            <a:pPr>
              <a:defRPr/>
            </a:pPr>
            <a:fld id="{E372BF90-A4F2-4AFB-A219-8E3BF5C7B72A}" type="datetimeFigureOut">
              <a:rPr lang="en-US" smtClean="0"/>
              <a:pPr>
                <a:defRPr/>
              </a:pPr>
              <a:t>4/28/2020</a:t>
            </a:fld>
            <a:endParaRPr lang="en-US" dirty="0"/>
          </a:p>
        </p:txBody>
      </p:sp>
      <p:sp>
        <p:nvSpPr>
          <p:cNvPr id="6" name="Rectangle 5"/>
          <p:cNvSpPr>
            <a:spLocks noGrp="1" noChangeArrowheads="1"/>
          </p:cNvSpPr>
          <p:nvPr>
            <p:ph type="ftr" sz="quarter" idx="11"/>
          </p:nvPr>
        </p:nvSpPr>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p:txBody>
          <a:bodyPr/>
          <a:lstStyle>
            <a:lvl1pPr>
              <a:defRPr/>
            </a:lvl1pPr>
          </a:lstStyle>
          <a:p>
            <a:pPr>
              <a:defRPr/>
            </a:pPr>
            <a:fld id="{0A88E12A-1AB4-4AD9-BD7A-4769356F570E}"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fld id="{E548F426-8CAE-455D-B8F9-EE141D9583CE}" type="datetimeFigureOut">
              <a:rPr lang="en-US" smtClean="0"/>
              <a:pPr>
                <a:defRPr/>
              </a:pPr>
              <a:t>4/28/2020</a:t>
            </a:fld>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F6533BD5-CA0D-4CC8-AE33-B4F33E77B2E0}"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fld id="{34A92C82-F00B-478F-B394-EDA654CDD0FE}" type="datetimeFigureOut">
              <a:rPr lang="en-US" smtClean="0"/>
              <a:pPr>
                <a:defRPr/>
              </a:pPr>
              <a:t>4/28/2020</a:t>
            </a:fld>
            <a:endParaRPr 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D6DB31FB-8E8C-4AE6-B365-2E2E6D3C507A}"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fld id="{A71D08DB-7ADE-4B82-B94E-1A96E6DDD415}" type="datetimeFigureOut">
              <a:rPr lang="en-US" smtClean="0"/>
              <a:pPr>
                <a:defRPr/>
              </a:pPr>
              <a:t>4/28/2020</a:t>
            </a:fld>
            <a:endParaRPr lang="en-US" dirty="0"/>
          </a:p>
        </p:txBody>
      </p:sp>
      <p:sp>
        <p:nvSpPr>
          <p:cNvPr id="8"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p:cNvSpPr>
            <a:spLocks noGrp="1" noChangeArrowheads="1"/>
          </p:cNvSpPr>
          <p:nvPr>
            <p:ph type="sldNum" sz="quarter" idx="12"/>
          </p:nvPr>
        </p:nvSpPr>
        <p:spPr>
          <a:ln/>
        </p:spPr>
        <p:txBody>
          <a:bodyPr/>
          <a:lstStyle>
            <a:lvl1pPr>
              <a:defRPr/>
            </a:lvl1pPr>
          </a:lstStyle>
          <a:p>
            <a:pPr>
              <a:defRPr/>
            </a:pPr>
            <a:fld id="{FEDBC62D-1416-4E62-B418-338E4C6559CB}"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p:txBody>
          <a:bodyPr/>
          <a:lstStyle>
            <a:lvl1pPr>
              <a:defRPr/>
            </a:lvl1pPr>
          </a:lstStyle>
          <a:p>
            <a:pPr>
              <a:defRPr/>
            </a:pPr>
            <a:fld id="{0B10B966-63B2-4DDD-95D4-176AB24B23AD}" type="datetimeFigureOut">
              <a:rPr lang="en-US" smtClean="0"/>
              <a:pPr>
                <a:defRPr/>
              </a:pPr>
              <a:t>4/28/2020</a:t>
            </a:fld>
            <a:endParaRPr lang="en-US" dirty="0"/>
          </a:p>
        </p:txBody>
      </p:sp>
      <p:sp>
        <p:nvSpPr>
          <p:cNvPr id="4" name="Rectangle 5"/>
          <p:cNvSpPr>
            <a:spLocks noGrp="1" noChangeArrowheads="1"/>
          </p:cNvSpPr>
          <p:nvPr>
            <p:ph type="ftr" sz="quarter" idx="11"/>
          </p:nvPr>
        </p:nvSpPr>
        <p:spPr/>
        <p:txBody>
          <a:bodyPr/>
          <a:lstStyle>
            <a:lvl1pPr>
              <a:defRPr/>
            </a:lvl1pPr>
          </a:lstStyle>
          <a:p>
            <a:pPr>
              <a:defRPr/>
            </a:pPr>
            <a:endParaRPr lang="en-US" dirty="0"/>
          </a:p>
        </p:txBody>
      </p:sp>
      <p:sp>
        <p:nvSpPr>
          <p:cNvPr id="5" name="Rectangle 6"/>
          <p:cNvSpPr>
            <a:spLocks noGrp="1" noChangeArrowheads="1"/>
          </p:cNvSpPr>
          <p:nvPr>
            <p:ph type="sldNum" sz="quarter" idx="12"/>
          </p:nvPr>
        </p:nvSpPr>
        <p:spPr/>
        <p:txBody>
          <a:bodyPr/>
          <a:lstStyle>
            <a:lvl1pPr>
              <a:defRPr/>
            </a:lvl1pPr>
          </a:lstStyle>
          <a:p>
            <a:pPr>
              <a:defRPr/>
            </a:pPr>
            <a:fld id="{458181EB-0A1F-4BD0-A9E8-F7F86B368BF8}"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8" descr="image001.png"/>
          <p:cNvPicPr>
            <a:picLocks noChangeAspect="1"/>
          </p:cNvPicPr>
          <p:nvPr/>
        </p:nvPicPr>
        <p:blipFill>
          <a:blip r:embed="rId2" cstate="print"/>
          <a:srcRect/>
          <a:stretch>
            <a:fillRect/>
          </a:stretch>
        </p:blipFill>
        <p:spPr bwMode="auto">
          <a:xfrm>
            <a:off x="8293100" y="76200"/>
            <a:ext cx="774700" cy="774700"/>
          </a:xfrm>
          <a:prstGeom prst="rect">
            <a:avLst/>
          </a:prstGeom>
          <a:noFill/>
          <a:ln w="9525">
            <a:noFill/>
            <a:miter lim="800000"/>
            <a:headEnd/>
            <a:tailEnd/>
          </a:ln>
        </p:spPr>
      </p:pic>
      <p:sp>
        <p:nvSpPr>
          <p:cNvPr id="3" name="Rectangle 4"/>
          <p:cNvSpPr>
            <a:spLocks noGrp="1" noChangeArrowheads="1"/>
          </p:cNvSpPr>
          <p:nvPr>
            <p:ph type="dt" sz="half" idx="10"/>
          </p:nvPr>
        </p:nvSpPr>
        <p:spPr/>
        <p:txBody>
          <a:bodyPr/>
          <a:lstStyle>
            <a:lvl1pPr>
              <a:defRPr/>
            </a:lvl1pPr>
          </a:lstStyle>
          <a:p>
            <a:pPr>
              <a:defRPr/>
            </a:pPr>
            <a:fld id="{4BD4062F-82C9-42E1-A576-05E75F5945D7}" type="datetimeFigureOut">
              <a:rPr lang="en-US" smtClean="0"/>
              <a:pPr>
                <a:defRPr/>
              </a:pPr>
              <a:t>4/28/2020</a:t>
            </a:fld>
            <a:endParaRPr lang="en-US" dirty="0"/>
          </a:p>
        </p:txBody>
      </p:sp>
      <p:sp>
        <p:nvSpPr>
          <p:cNvPr id="4" name="Rectangle 5"/>
          <p:cNvSpPr>
            <a:spLocks noGrp="1" noChangeArrowheads="1"/>
          </p:cNvSpPr>
          <p:nvPr>
            <p:ph type="ftr" sz="quarter" idx="11"/>
          </p:nvPr>
        </p:nvSpPr>
        <p:spPr/>
        <p:txBody>
          <a:bodyPr/>
          <a:lstStyle>
            <a:lvl1pPr>
              <a:defRPr/>
            </a:lvl1pPr>
          </a:lstStyle>
          <a:p>
            <a:pPr>
              <a:defRPr/>
            </a:pPr>
            <a:endParaRPr lang="en-US" dirty="0"/>
          </a:p>
        </p:txBody>
      </p:sp>
      <p:sp>
        <p:nvSpPr>
          <p:cNvPr id="5" name="Rectangle 6"/>
          <p:cNvSpPr>
            <a:spLocks noGrp="1" noChangeArrowheads="1"/>
          </p:cNvSpPr>
          <p:nvPr>
            <p:ph type="sldNum" sz="quarter" idx="12"/>
          </p:nvPr>
        </p:nvSpPr>
        <p:spPr/>
        <p:txBody>
          <a:bodyPr/>
          <a:lstStyle>
            <a:lvl1pPr>
              <a:defRPr/>
            </a:lvl1pPr>
          </a:lstStyle>
          <a:p>
            <a:pPr>
              <a:defRPr/>
            </a:pPr>
            <a:fld id="{044B53C4-767E-4624-906B-74B4BDB6FA85}"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8E2387E9-4C71-413A-BD17-CB22219CCFAF}" type="datetimeFigureOut">
              <a:rPr lang="en-US" smtClean="0"/>
              <a:pPr>
                <a:defRPr/>
              </a:pPr>
              <a:t>4/28/2020</a:t>
            </a:fld>
            <a:endParaRPr 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61FDE03A-D895-4831-A8AE-1CBFE43A1659}"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D54D34EB-8594-47B8-B5F6-3ECB8BF9D1DF}" type="datetimeFigureOut">
              <a:rPr lang="en-US" smtClean="0"/>
              <a:pPr>
                <a:defRPr/>
              </a:pPr>
              <a:t>4/28/2020</a:t>
            </a:fld>
            <a:endParaRPr 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A209244D-0F08-446D-ACBB-0D361E70E332}" type="slidenum">
              <a:rPr lang="en-US" smtClean="0"/>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7813"/>
            <a:ext cx="8229600" cy="11398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smtClean="0"/>
              <a:t>Click to edit Master title style</a:t>
            </a:r>
          </a:p>
        </p:txBody>
      </p:sp>
      <p:sp>
        <p:nvSpPr>
          <p:cNvPr id="4099" name="Rectangle 3"/>
          <p:cNvSpPr>
            <a:spLocks noGrp="1" noChangeArrowheads="1"/>
          </p:cNvSpPr>
          <p:nvPr>
            <p:ph type="body" idx="1"/>
          </p:nvPr>
        </p:nvSpPr>
        <p:spPr bwMode="auto">
          <a:xfrm>
            <a:off x="457200" y="1600200"/>
            <a:ext cx="8229600" cy="4530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smtClean="0"/>
              <a:t>Click to edit Master text styles</a:t>
            </a:r>
          </a:p>
          <a:p>
            <a:pPr lvl="1"/>
            <a:r>
              <a:rPr lang="en-US" altLang="en-US" dirty="0" smtClean="0"/>
              <a:t>Second level</a:t>
            </a:r>
          </a:p>
          <a:p>
            <a:pPr lvl="2"/>
            <a:r>
              <a:rPr lang="en-US" altLang="en-US" dirty="0" smtClean="0"/>
              <a:t>Third level</a:t>
            </a:r>
          </a:p>
          <a:p>
            <a:pPr lvl="3"/>
            <a:r>
              <a:rPr lang="en-US" altLang="en-US" dirty="0" smtClean="0"/>
              <a:t>Fourth level</a:t>
            </a:r>
          </a:p>
          <a:p>
            <a:pPr lvl="4"/>
            <a:r>
              <a:rPr lang="en-US" altLang="en-US" dirty="0" smtClean="0"/>
              <a:t>Fifth level</a:t>
            </a:r>
          </a:p>
        </p:txBody>
      </p:sp>
      <p:sp>
        <p:nvSpPr>
          <p:cNvPr id="6148" name="Rectangle 4"/>
          <p:cNvSpPr>
            <a:spLocks noGrp="1" noChangeArrowheads="1"/>
          </p:cNvSpPr>
          <p:nvPr>
            <p:ph type="dt" sz="half" idx="2"/>
          </p:nvPr>
        </p:nvSpPr>
        <p:spPr bwMode="auto">
          <a:xfrm>
            <a:off x="457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fontAlgn="auto">
              <a:spcBef>
                <a:spcPts val="0"/>
              </a:spcBef>
              <a:spcAft>
                <a:spcPts val="0"/>
              </a:spcAft>
              <a:defRPr sz="1200">
                <a:latin typeface="+mj-lt"/>
                <a:cs typeface="+mn-cs"/>
              </a:defRPr>
            </a:lvl1pPr>
          </a:lstStyle>
          <a:p>
            <a:pPr>
              <a:defRPr/>
            </a:pPr>
            <a:fld id="{1AAB6BC8-1B1F-4564-9C52-9638C45C761E}" type="datetimeFigureOut">
              <a:rPr lang="en-US" smtClean="0"/>
              <a:pPr>
                <a:defRPr/>
              </a:pPr>
              <a:t>4/28/2020</a:t>
            </a:fld>
            <a:endParaRPr lang="en-US" dirty="0"/>
          </a:p>
        </p:txBody>
      </p:sp>
      <p:sp>
        <p:nvSpPr>
          <p:cNvPr id="614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fontAlgn="auto">
              <a:spcBef>
                <a:spcPts val="0"/>
              </a:spcBef>
              <a:spcAft>
                <a:spcPts val="0"/>
              </a:spcAft>
              <a:defRPr sz="1200">
                <a:latin typeface="+mj-lt"/>
                <a:cs typeface="+mn-cs"/>
              </a:defRPr>
            </a:lvl1pPr>
          </a:lstStyle>
          <a:p>
            <a:pPr>
              <a:defRPr/>
            </a:pPr>
            <a:endParaRPr lang="en-US" dirty="0"/>
          </a:p>
        </p:txBody>
      </p:sp>
      <p:sp>
        <p:nvSpPr>
          <p:cNvPr id="6150" name="Rectangle 6"/>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fontAlgn="auto">
              <a:spcBef>
                <a:spcPts val="0"/>
              </a:spcBef>
              <a:spcAft>
                <a:spcPts val="0"/>
              </a:spcAft>
              <a:defRPr sz="1200">
                <a:latin typeface="+mj-lt"/>
                <a:cs typeface="+mn-cs"/>
              </a:defRPr>
            </a:lvl1pPr>
          </a:lstStyle>
          <a:p>
            <a:pPr>
              <a:defRPr/>
            </a:pPr>
            <a:fld id="{5B778806-D5BA-4C71-B324-63F4C2977147}" type="slidenum">
              <a:rPr lang="en-US" smtClean="0"/>
              <a:pPr>
                <a:defRPr/>
              </a:pPr>
              <a:t>‹#›</a:t>
            </a:fld>
            <a:endParaRPr lang="en-US" dirty="0"/>
          </a:p>
        </p:txBody>
      </p:sp>
      <p:sp>
        <p:nvSpPr>
          <p:cNvPr id="6151" name="Freeform 7"/>
          <p:cNvSpPr>
            <a:spLocks noChangeArrowheads="1"/>
          </p:cNvSpPr>
          <p:nvPr/>
        </p:nvSpPr>
        <p:spPr bwMode="auto">
          <a:xfrm>
            <a:off x="381000" y="228600"/>
            <a:ext cx="8229600" cy="6096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19050" cap="flat" cmpd="sng">
            <a:solidFill>
              <a:schemeClr val="accent1"/>
            </a:solidFill>
            <a:prstDash val="solid"/>
            <a:miter lim="800000"/>
            <a:headEnd/>
            <a:tailEnd/>
          </a:ln>
        </p:spPr>
        <p:txBody>
          <a:bodyPr/>
          <a:lstStyle/>
          <a:p>
            <a:pPr fontAlgn="auto">
              <a:spcBef>
                <a:spcPts val="0"/>
              </a:spcBef>
              <a:spcAft>
                <a:spcPts val="0"/>
              </a:spcAft>
              <a:defRPr/>
            </a:pPr>
            <a:endParaRPr lang="en-US" dirty="0">
              <a:latin typeface="+mn-lt"/>
              <a:cs typeface="+mn-cs"/>
            </a:endParaRPr>
          </a:p>
        </p:txBody>
      </p:sp>
      <p:sp>
        <p:nvSpPr>
          <p:cNvPr id="6152" name="Line 8"/>
          <p:cNvSpPr>
            <a:spLocks noChangeShapeType="1"/>
          </p:cNvSpPr>
          <p:nvPr/>
        </p:nvSpPr>
        <p:spPr bwMode="auto">
          <a:xfrm>
            <a:off x="457200" y="6172200"/>
            <a:ext cx="8229600" cy="0"/>
          </a:xfrm>
          <a:prstGeom prst="line">
            <a:avLst/>
          </a:prstGeom>
          <a:noFill/>
          <a:ln w="19050">
            <a:solidFill>
              <a:schemeClr val="accent1"/>
            </a:solidFill>
            <a:round/>
            <a:headEnd/>
            <a:tailEnd/>
          </a:ln>
          <a:effectLst/>
        </p:spPr>
        <p:txBody>
          <a:bodyPr/>
          <a:lstStyle/>
          <a:p>
            <a:pPr fontAlgn="auto">
              <a:spcBef>
                <a:spcPts val="0"/>
              </a:spcBef>
              <a:spcAft>
                <a:spcPts val="0"/>
              </a:spcAft>
              <a:defRPr/>
            </a:pPr>
            <a:endParaRPr lang="en-US" dirty="0">
              <a:latin typeface="+mn-lt"/>
              <a:cs typeface="+mn-cs"/>
            </a:endParaRPr>
          </a:p>
        </p:txBody>
      </p:sp>
    </p:spTree>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txStyles>
    <p:titleStyle>
      <a:lvl1pPr algn="l" rtl="0" eaLnBrk="1" fontAlgn="base" hangingPunct="1">
        <a:spcBef>
          <a:spcPct val="0"/>
        </a:spcBef>
        <a:spcAft>
          <a:spcPct val="0"/>
        </a:spcAft>
        <a:defRPr sz="4200">
          <a:solidFill>
            <a:schemeClr val="tx2"/>
          </a:solidFill>
          <a:latin typeface="+mj-lt"/>
          <a:ea typeface="+mj-ea"/>
          <a:cs typeface="+mj-cs"/>
        </a:defRPr>
      </a:lvl1pPr>
      <a:lvl2pPr algn="l" rtl="0" eaLnBrk="1" fontAlgn="base" hangingPunct="1">
        <a:spcBef>
          <a:spcPct val="0"/>
        </a:spcBef>
        <a:spcAft>
          <a:spcPct val="0"/>
        </a:spcAft>
        <a:defRPr sz="4200">
          <a:solidFill>
            <a:schemeClr val="tx2"/>
          </a:solidFill>
          <a:latin typeface="Garamond" pitchFamily="18" charset="0"/>
        </a:defRPr>
      </a:lvl2pPr>
      <a:lvl3pPr algn="l" rtl="0" eaLnBrk="1" fontAlgn="base" hangingPunct="1">
        <a:spcBef>
          <a:spcPct val="0"/>
        </a:spcBef>
        <a:spcAft>
          <a:spcPct val="0"/>
        </a:spcAft>
        <a:defRPr sz="4200">
          <a:solidFill>
            <a:schemeClr val="tx2"/>
          </a:solidFill>
          <a:latin typeface="Garamond" pitchFamily="18" charset="0"/>
        </a:defRPr>
      </a:lvl3pPr>
      <a:lvl4pPr algn="l" rtl="0" eaLnBrk="1" fontAlgn="base" hangingPunct="1">
        <a:spcBef>
          <a:spcPct val="0"/>
        </a:spcBef>
        <a:spcAft>
          <a:spcPct val="0"/>
        </a:spcAft>
        <a:defRPr sz="4200">
          <a:solidFill>
            <a:schemeClr val="tx2"/>
          </a:solidFill>
          <a:latin typeface="Garamond" pitchFamily="18" charset="0"/>
        </a:defRPr>
      </a:lvl4pPr>
      <a:lvl5pPr algn="l" rtl="0" eaLnBrk="1" fontAlgn="base" hangingPunct="1">
        <a:spcBef>
          <a:spcPct val="0"/>
        </a:spcBef>
        <a:spcAft>
          <a:spcPct val="0"/>
        </a:spcAft>
        <a:defRPr sz="4200">
          <a:solidFill>
            <a:schemeClr val="tx2"/>
          </a:solidFill>
          <a:latin typeface="Garamond" pitchFamily="18" charset="0"/>
        </a:defRPr>
      </a:lvl5pPr>
      <a:lvl6pPr marL="457200" algn="l" rtl="0" eaLnBrk="1" fontAlgn="base" hangingPunct="1">
        <a:spcBef>
          <a:spcPct val="0"/>
        </a:spcBef>
        <a:spcAft>
          <a:spcPct val="0"/>
        </a:spcAft>
        <a:defRPr sz="4200">
          <a:solidFill>
            <a:schemeClr val="tx2"/>
          </a:solidFill>
          <a:latin typeface="Garamond" pitchFamily="18" charset="0"/>
        </a:defRPr>
      </a:lvl6pPr>
      <a:lvl7pPr marL="914400" algn="l" rtl="0" eaLnBrk="1" fontAlgn="base" hangingPunct="1">
        <a:spcBef>
          <a:spcPct val="0"/>
        </a:spcBef>
        <a:spcAft>
          <a:spcPct val="0"/>
        </a:spcAft>
        <a:defRPr sz="4200">
          <a:solidFill>
            <a:schemeClr val="tx2"/>
          </a:solidFill>
          <a:latin typeface="Garamond" pitchFamily="18" charset="0"/>
        </a:defRPr>
      </a:lvl7pPr>
      <a:lvl8pPr marL="1371600" algn="l" rtl="0" eaLnBrk="1" fontAlgn="base" hangingPunct="1">
        <a:spcBef>
          <a:spcPct val="0"/>
        </a:spcBef>
        <a:spcAft>
          <a:spcPct val="0"/>
        </a:spcAft>
        <a:defRPr sz="4200">
          <a:solidFill>
            <a:schemeClr val="tx2"/>
          </a:solidFill>
          <a:latin typeface="Garamond" pitchFamily="18" charset="0"/>
        </a:defRPr>
      </a:lvl8pPr>
      <a:lvl9pPr marL="1828800" algn="l" rtl="0" eaLnBrk="1" fontAlgn="base" hangingPunct="1">
        <a:spcBef>
          <a:spcPct val="0"/>
        </a:spcBef>
        <a:spcAft>
          <a:spcPct val="0"/>
        </a:spcAft>
        <a:defRPr sz="4200">
          <a:solidFill>
            <a:schemeClr val="tx2"/>
          </a:solidFill>
          <a:latin typeface="Garamond" pitchFamily="18" charset="0"/>
        </a:defRPr>
      </a:lvl9pPr>
    </p:titleStyle>
    <p:bodyStyle>
      <a:lvl1pPr marL="342900" indent="-342900" algn="l" rtl="0" eaLnBrk="1" fontAlgn="base" hangingPunct="1">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mn-cs"/>
        </a:defRPr>
      </a:lvl1pPr>
      <a:lvl2pPr marL="669925" indent="-325438" algn="l" rtl="0" eaLnBrk="1" fontAlgn="base" hangingPunct="1">
        <a:spcBef>
          <a:spcPct val="20000"/>
        </a:spcBef>
        <a:spcAft>
          <a:spcPct val="0"/>
        </a:spcAft>
        <a:buClr>
          <a:schemeClr val="accent2"/>
        </a:buClr>
        <a:buSzPct val="60000"/>
        <a:buFont typeface="Wingdings" pitchFamily="2" charset="2"/>
        <a:buChar char="q"/>
        <a:defRPr sz="2600">
          <a:solidFill>
            <a:schemeClr val="tx1"/>
          </a:solidFill>
          <a:latin typeface="+mn-lt"/>
        </a:defRPr>
      </a:lvl2pPr>
      <a:lvl3pPr marL="1022350" indent="-350838" algn="l" rtl="0" eaLnBrk="1" fontAlgn="base" hangingPunct="1">
        <a:spcBef>
          <a:spcPct val="20000"/>
        </a:spcBef>
        <a:spcAft>
          <a:spcPct val="0"/>
        </a:spcAft>
        <a:buClr>
          <a:schemeClr val="accent1"/>
        </a:buClr>
        <a:buSzPct val="65000"/>
        <a:buFont typeface="Wingdings" pitchFamily="2" charset="2"/>
        <a:buChar char="n"/>
        <a:defRPr sz="2200">
          <a:solidFill>
            <a:schemeClr val="tx1"/>
          </a:solidFill>
          <a:latin typeface="+mn-lt"/>
        </a:defRPr>
      </a:lvl3pPr>
      <a:lvl4pPr marL="1339850" indent="-315913" algn="l" rtl="0" eaLnBrk="1" fontAlgn="base" hangingPunct="1">
        <a:spcBef>
          <a:spcPct val="20000"/>
        </a:spcBef>
        <a:spcAft>
          <a:spcPct val="0"/>
        </a:spcAft>
        <a:buClr>
          <a:schemeClr val="accent2"/>
        </a:buClr>
        <a:buSzPct val="70000"/>
        <a:buFont typeface="Wingdings" pitchFamily="2" charset="2"/>
        <a:buChar char="q"/>
        <a:defRPr sz="2000">
          <a:solidFill>
            <a:schemeClr val="tx1"/>
          </a:solidFill>
          <a:latin typeface="+mn-lt"/>
        </a:defRPr>
      </a:lvl4pPr>
      <a:lvl5pPr marL="16811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5pPr>
      <a:lvl6pPr marL="21383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6pPr>
      <a:lvl7pPr marL="25955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7pPr>
      <a:lvl8pPr marL="30527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8pPr>
      <a:lvl9pPr marL="35099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knvkishorek/Batch-A-08"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3"/>
          <p:cNvSpPr>
            <a:spLocks noGrp="1"/>
          </p:cNvSpPr>
          <p:nvPr>
            <p:ph type="ctrTitle"/>
          </p:nvPr>
        </p:nvSpPr>
        <p:spPr>
          <a:xfrm>
            <a:off x="762000" y="1295400"/>
            <a:ext cx="7623175" cy="1752600"/>
          </a:xfrm>
        </p:spPr>
        <p:txBody>
          <a:bodyPr/>
          <a:lstStyle/>
          <a:p>
            <a:pPr algn="ctr"/>
            <a:r>
              <a:rPr lang="en-IN" sz="3200" dirty="0" smtClean="0">
                <a:effectLst>
                  <a:outerShdw blurRad="38100" dist="38100" dir="2700000" algn="tl">
                    <a:srgbClr val="000000">
                      <a:alpha val="43137"/>
                    </a:srgbClr>
                  </a:outerShdw>
                </a:effectLst>
              </a:rPr>
              <a:t> </a:t>
            </a:r>
            <a:r>
              <a:rPr lang="en-IN" sz="3200" dirty="0" smtClean="0">
                <a:effectLst>
                  <a:outerShdw blurRad="38100" dist="38100" dir="2700000" algn="tl">
                    <a:srgbClr val="000000">
                      <a:alpha val="43137"/>
                    </a:srgbClr>
                  </a:outerShdw>
                </a:effectLst>
                <a:latin typeface="Times New Roman" pitchFamily="18" charset="0"/>
                <a:cs typeface="Times New Roman" pitchFamily="18" charset="0"/>
              </a:rPr>
              <a:t>Semi Supervised Machine Learning approach for Detecting  DDoS  </a:t>
            </a:r>
            <a:r>
              <a:rPr lang="en-IN" sz="3200" dirty="0" smtClean="0">
                <a:effectLst>
                  <a:outerShdw blurRad="38100" dist="38100" dir="2700000" algn="tl">
                    <a:srgbClr val="000000">
                      <a:alpha val="43137"/>
                    </a:srgbClr>
                  </a:outerShdw>
                </a:effectLst>
                <a:latin typeface="Times New Roman" pitchFamily="18" charset="0"/>
                <a:cs typeface="Times New Roman" pitchFamily="18" charset="0"/>
              </a:rPr>
              <a:t>Attack</a:t>
            </a:r>
            <a:br>
              <a:rPr lang="en-IN" sz="3200" dirty="0" smtClean="0">
                <a:effectLst>
                  <a:outerShdw blurRad="38100" dist="38100" dir="2700000" algn="tl">
                    <a:srgbClr val="000000">
                      <a:alpha val="43137"/>
                    </a:srgbClr>
                  </a:outerShdw>
                </a:effectLst>
                <a:latin typeface="Times New Roman" pitchFamily="18" charset="0"/>
                <a:cs typeface="Times New Roman" pitchFamily="18" charset="0"/>
              </a:rPr>
            </a:br>
            <a:r>
              <a:rPr lang="en-IN" sz="3200" dirty="0" smtClean="0">
                <a:effectLst>
                  <a:outerShdw blurRad="38100" dist="38100" dir="2700000" algn="tl">
                    <a:srgbClr val="000000">
                      <a:alpha val="43137"/>
                    </a:srgbClr>
                  </a:outerShdw>
                </a:effectLst>
                <a:latin typeface="Times New Roman" pitchFamily="18" charset="0"/>
                <a:cs typeface="Times New Roman" pitchFamily="18" charset="0"/>
              </a:rPr>
              <a:t/>
            </a:r>
            <a:br>
              <a:rPr lang="en-IN" sz="3200" dirty="0" smtClean="0">
                <a:effectLst>
                  <a:outerShdw blurRad="38100" dist="38100" dir="2700000" algn="tl">
                    <a:srgbClr val="000000">
                      <a:alpha val="43137"/>
                    </a:srgbClr>
                  </a:outerShdw>
                </a:effectLst>
                <a:latin typeface="Times New Roman" pitchFamily="18" charset="0"/>
                <a:cs typeface="Times New Roman" pitchFamily="18" charset="0"/>
              </a:rPr>
            </a:br>
            <a:r>
              <a:rPr lang="en-IN" sz="2000"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Github</a:t>
            </a:r>
            <a:r>
              <a:rPr lang="en-IN" sz="2000"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Link: </a:t>
            </a:r>
            <a:r>
              <a:rPr lang="en-US" sz="2000" dirty="0">
                <a:hlinkClick r:id="rId3"/>
              </a:rPr>
              <a:t>https://github.com/knvkishorek/Batch-A-08</a:t>
            </a:r>
            <a:endParaRPr lang="en-IN" sz="2000" dirty="0" smtClean="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6147" name="Subtitle 4"/>
          <p:cNvSpPr>
            <a:spLocks noGrp="1"/>
          </p:cNvSpPr>
          <p:nvPr>
            <p:ph type="subTitle" idx="1"/>
          </p:nvPr>
        </p:nvSpPr>
        <p:spPr>
          <a:xfrm>
            <a:off x="685800" y="4114800"/>
            <a:ext cx="7848600" cy="1676400"/>
          </a:xfrm>
        </p:spPr>
        <p:txBody>
          <a:bodyPr>
            <a:normAutofit/>
          </a:bodyPr>
          <a:lstStyle/>
          <a:p>
            <a:pPr eaLnBrk="1" hangingPunct="1"/>
            <a:r>
              <a:rPr lang="en-US" sz="2000" b="1" dirty="0" smtClean="0">
                <a:latin typeface="Times New Roman" pitchFamily="18" charset="0"/>
                <a:cs typeface="Times New Roman" pitchFamily="18" charset="0"/>
              </a:rPr>
              <a:t>Batch No: A-08 			             Project Guide:</a:t>
            </a:r>
          </a:p>
          <a:p>
            <a:pPr eaLnBrk="1" hangingPunct="1"/>
            <a:r>
              <a:rPr lang="en-US" sz="1600" dirty="0" smtClean="0">
                <a:latin typeface="Times New Roman" pitchFamily="18" charset="0"/>
                <a:cs typeface="Times New Roman" pitchFamily="18" charset="0"/>
              </a:rPr>
              <a:t>C.Lavanya	                       (164G1A0547)                                  Mr. B.Sreedhar, </a:t>
            </a:r>
            <a:r>
              <a:rPr lang="en-US" sz="1300" dirty="0" smtClean="0">
                <a:latin typeface="Times New Roman" pitchFamily="18" charset="0"/>
                <a:cs typeface="Times New Roman" pitchFamily="18" charset="0"/>
              </a:rPr>
              <a:t>M.Tech.</a:t>
            </a:r>
            <a:endParaRPr lang="en-US" sz="1300" baseline="-25000" dirty="0" smtClean="0">
              <a:latin typeface="Times New Roman" pitchFamily="18" charset="0"/>
              <a:cs typeface="Times New Roman" pitchFamily="18" charset="0"/>
            </a:endParaRPr>
          </a:p>
          <a:p>
            <a:r>
              <a:rPr lang="en-US" sz="1600" dirty="0" smtClean="0">
                <a:latin typeface="Times New Roman" pitchFamily="18" charset="0"/>
                <a:cs typeface="Times New Roman" pitchFamily="18" charset="0"/>
              </a:rPr>
              <a:t>B.Chandrika 	     (164G1A0518)                                      Assistant Professor`</a:t>
            </a:r>
          </a:p>
          <a:p>
            <a:r>
              <a:rPr lang="en-US" sz="1600" dirty="0" smtClean="0">
                <a:latin typeface="Times New Roman" pitchFamily="18" charset="0"/>
                <a:cs typeface="Times New Roman" pitchFamily="18" charset="0"/>
              </a:rPr>
              <a:t>K.N.V.Kishore Kumar    (164G1A0538)</a:t>
            </a:r>
          </a:p>
          <a:p>
            <a:r>
              <a:rPr lang="en-IN" sz="1600" dirty="0" smtClean="0">
                <a:latin typeface="Times New Roman" pitchFamily="18" charset="0"/>
                <a:cs typeface="Times New Roman" pitchFamily="18" charset="0"/>
              </a:rPr>
              <a:t>T.Kumuda                       (</a:t>
            </a:r>
            <a:r>
              <a:rPr lang="en-US" sz="1600" dirty="0" smtClean="0">
                <a:latin typeface="Times New Roman" pitchFamily="18" charset="0"/>
                <a:cs typeface="Times New Roman" pitchFamily="18" charset="0"/>
              </a:rPr>
              <a:t>164G1A0542</a:t>
            </a:r>
            <a:r>
              <a:rPr lang="en-IN" sz="1600" dirty="0" smtClean="0">
                <a:latin typeface="Times New Roman" pitchFamily="18" charset="0"/>
                <a:cs typeface="Times New Roman" pitchFamily="18" charset="0"/>
              </a:rPr>
              <a:t>)</a:t>
            </a:r>
          </a:p>
          <a:p>
            <a:pPr eaLnBrk="1" hangingPunct="1"/>
            <a:endParaRPr lang="en-US" sz="1600" dirty="0" smtClean="0">
              <a:latin typeface="Times New Roman" pitchFamily="18" charset="0"/>
              <a:cs typeface="Times New Roman" pitchFamily="18" charset="0"/>
            </a:endParaRPr>
          </a:p>
        </p:txBody>
      </p:sp>
      <p:sp>
        <p:nvSpPr>
          <p:cNvPr id="6148" name="TextBox 5"/>
          <p:cNvSpPr txBox="1">
            <a:spLocks noChangeArrowheads="1"/>
          </p:cNvSpPr>
          <p:nvPr/>
        </p:nvSpPr>
        <p:spPr bwMode="auto">
          <a:xfrm>
            <a:off x="1447800" y="5967412"/>
            <a:ext cx="7086600" cy="1016000"/>
          </a:xfrm>
          <a:prstGeom prst="rect">
            <a:avLst/>
          </a:prstGeom>
          <a:noFill/>
          <a:ln w="9525">
            <a:noFill/>
            <a:miter lim="800000"/>
            <a:headEnd/>
            <a:tailEnd/>
          </a:ln>
        </p:spPr>
        <p:txBody>
          <a:bodyPr>
            <a:spAutoFit/>
          </a:bodyPr>
          <a:lstStyle/>
          <a:p>
            <a:pPr algn="ctr"/>
            <a:r>
              <a:rPr lang="en-US" sz="2400" b="1" dirty="0" smtClean="0"/>
              <a:t>Srinivasa </a:t>
            </a:r>
            <a:r>
              <a:rPr lang="en-US" sz="2400" b="1" dirty="0"/>
              <a:t>Ramanujan Institute of Technology</a:t>
            </a:r>
          </a:p>
          <a:p>
            <a:pPr algn="ctr"/>
            <a:r>
              <a:rPr lang="en-US" b="1" dirty="0"/>
              <a:t>Department of Computer Science &amp; Engineering</a:t>
            </a:r>
          </a:p>
          <a:p>
            <a:endParaRPr lang="en-US" dirty="0"/>
          </a:p>
        </p:txBody>
      </p:sp>
      <p:pic>
        <p:nvPicPr>
          <p:cNvPr id="6149" name="Picture 2"/>
          <p:cNvPicPr>
            <a:picLocks noChangeAspect="1" noChangeArrowheads="1"/>
          </p:cNvPicPr>
          <p:nvPr/>
        </p:nvPicPr>
        <p:blipFill>
          <a:blip r:embed="rId4" cstate="print"/>
          <a:srcRect/>
          <a:stretch>
            <a:fillRect/>
          </a:stretch>
        </p:blipFill>
        <p:spPr bwMode="auto">
          <a:xfrm>
            <a:off x="685800" y="5929312"/>
            <a:ext cx="958850" cy="814388"/>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2000" advTm="4000">
        <p14:gallery dir="l"/>
      </p:transition>
    </mc:Choice>
    <mc:Fallback xmlns="">
      <p:transition spd="slow" advTm="4000">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Outputs :</a:t>
            </a:r>
            <a:endParaRPr lang="en-IN" dirty="0"/>
          </a:p>
        </p:txBody>
      </p:sp>
      <p:pic>
        <p:nvPicPr>
          <p:cNvPr id="16" name="Content Placeholder 1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4689" y="1436713"/>
            <a:ext cx="8054622" cy="4530725"/>
          </a:xfr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4689" y="1600200"/>
            <a:ext cx="8054622" cy="4530725"/>
          </a:xfrm>
        </p:spPr>
      </p:pic>
    </p:spTree>
    <p:extLst>
      <p:ext uri="{BB962C8B-B14F-4D97-AF65-F5344CB8AC3E}">
        <p14:creationId xmlns:p14="http://schemas.microsoft.com/office/powerpoint/2010/main" val="325796609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9552" y="1340768"/>
            <a:ext cx="8054622" cy="4530725"/>
          </a:xfrm>
        </p:spPr>
      </p:pic>
    </p:spTree>
    <p:extLst>
      <p:ext uri="{BB962C8B-B14F-4D97-AF65-F5344CB8AC3E}">
        <p14:creationId xmlns:p14="http://schemas.microsoft.com/office/powerpoint/2010/main" val="425952586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7544" y="1412776"/>
            <a:ext cx="8054622" cy="4530725"/>
          </a:xfrm>
        </p:spPr>
      </p:pic>
    </p:spTree>
    <p:extLst>
      <p:ext uri="{BB962C8B-B14F-4D97-AF65-F5344CB8AC3E}">
        <p14:creationId xmlns:p14="http://schemas.microsoft.com/office/powerpoint/2010/main" val="59798880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4689" y="1600200"/>
            <a:ext cx="8054622" cy="4530725"/>
          </a:xfrm>
        </p:spPr>
      </p:pic>
    </p:spTree>
    <p:extLst>
      <p:ext uri="{BB962C8B-B14F-4D97-AF65-F5344CB8AC3E}">
        <p14:creationId xmlns:p14="http://schemas.microsoft.com/office/powerpoint/2010/main" val="13902312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7544" y="1340768"/>
            <a:ext cx="8054622" cy="4530725"/>
          </a:xfrm>
        </p:spPr>
      </p:pic>
    </p:spTree>
    <p:extLst>
      <p:ext uri="{BB962C8B-B14F-4D97-AF65-F5344CB8AC3E}">
        <p14:creationId xmlns:p14="http://schemas.microsoft.com/office/powerpoint/2010/main" val="423092732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5536" y="1412776"/>
            <a:ext cx="8054622" cy="4530725"/>
          </a:xfrm>
        </p:spPr>
      </p:pic>
    </p:spTree>
    <p:extLst>
      <p:ext uri="{BB962C8B-B14F-4D97-AF65-F5344CB8AC3E}">
        <p14:creationId xmlns:p14="http://schemas.microsoft.com/office/powerpoint/2010/main" val="160641321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268760"/>
            <a:ext cx="8054622" cy="4530725"/>
          </a:xfrm>
        </p:spPr>
      </p:pic>
    </p:spTree>
    <p:extLst>
      <p:ext uri="{BB962C8B-B14F-4D97-AF65-F5344CB8AC3E}">
        <p14:creationId xmlns:p14="http://schemas.microsoft.com/office/powerpoint/2010/main" val="398065624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196752"/>
            <a:ext cx="8054622" cy="4530725"/>
          </a:xfrm>
        </p:spPr>
      </p:pic>
    </p:spTree>
    <p:extLst>
      <p:ext uri="{BB962C8B-B14F-4D97-AF65-F5344CB8AC3E}">
        <p14:creationId xmlns:p14="http://schemas.microsoft.com/office/powerpoint/2010/main" val="34645799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196752"/>
            <a:ext cx="8054622" cy="4530725"/>
          </a:xfrm>
        </p:spPr>
      </p:pic>
    </p:spTree>
    <p:extLst>
      <p:ext uri="{BB962C8B-B14F-4D97-AF65-F5344CB8AC3E}">
        <p14:creationId xmlns:p14="http://schemas.microsoft.com/office/powerpoint/2010/main" val="512443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itchFamily="18" charset="0"/>
                <a:cs typeface="Times New Roman" pitchFamily="18" charset="0"/>
              </a:rPr>
              <a:t>Introduction</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a:xfrm>
            <a:off x="457200" y="1417638"/>
            <a:ext cx="8229600" cy="4530725"/>
          </a:xfrm>
        </p:spPr>
        <p:txBody>
          <a:bodyPr/>
          <a:lstStyle/>
          <a:p>
            <a:pPr algn="just">
              <a:buSzPct val="80000"/>
              <a:buFont typeface="Wingdings" pitchFamily="2" charset="2"/>
              <a:buChar char="Ø"/>
            </a:pPr>
            <a:r>
              <a:rPr lang="en-IN" sz="2500" dirty="0" smtClean="0">
                <a:latin typeface="Times New Roman" pitchFamily="18" charset="0"/>
                <a:cs typeface="Times New Roman" pitchFamily="18" charset="0"/>
              </a:rPr>
              <a:t>A distributed denial-of-service (</a:t>
            </a:r>
            <a:r>
              <a:rPr lang="en-IN" sz="2500" dirty="0" err="1" smtClean="0">
                <a:latin typeface="Times New Roman" pitchFamily="18" charset="0"/>
                <a:cs typeface="Times New Roman" pitchFamily="18" charset="0"/>
              </a:rPr>
              <a:t>DDoS</a:t>
            </a:r>
            <a:r>
              <a:rPr lang="en-IN" sz="2500" dirty="0" smtClean="0">
                <a:latin typeface="Times New Roman" pitchFamily="18" charset="0"/>
                <a:cs typeface="Times New Roman" pitchFamily="18" charset="0"/>
              </a:rPr>
              <a:t>) attack is a malicious attempt to disrupt normal traffic of a targeted server, service or network by overwhelming the target or its surrounding infrastructure with a flood of Internet traffic. </a:t>
            </a:r>
          </a:p>
          <a:p>
            <a:pPr algn="just">
              <a:buSzPct val="80000"/>
              <a:buFont typeface="Wingdings" pitchFamily="2" charset="2"/>
              <a:buChar char="Ø"/>
            </a:pPr>
            <a:r>
              <a:rPr lang="en-IN" sz="2500" dirty="0" err="1" smtClean="0">
                <a:latin typeface="Times New Roman" pitchFamily="18" charset="0"/>
                <a:cs typeface="Times New Roman" pitchFamily="18" charset="0"/>
              </a:rPr>
              <a:t>DDoS</a:t>
            </a:r>
            <a:r>
              <a:rPr lang="en-IN" sz="2500" dirty="0" smtClean="0">
                <a:latin typeface="Times New Roman" pitchFamily="18" charset="0"/>
                <a:cs typeface="Times New Roman" pitchFamily="18" charset="0"/>
              </a:rPr>
              <a:t> attacks target websites and online services.</a:t>
            </a:r>
          </a:p>
          <a:p>
            <a:pPr algn="just">
              <a:buSzPct val="80000"/>
              <a:buFont typeface="Wingdings" pitchFamily="2" charset="2"/>
              <a:buChar char="Ø"/>
            </a:pPr>
            <a:r>
              <a:rPr lang="en-IN" sz="2500" dirty="0" smtClean="0">
                <a:latin typeface="Times New Roman" pitchFamily="18" charset="0"/>
                <a:cs typeface="Times New Roman" pitchFamily="18" charset="0"/>
              </a:rPr>
              <a:t>Most </a:t>
            </a:r>
            <a:r>
              <a:rPr lang="en-IN" sz="2500" dirty="0" smtClean="0">
                <a:latin typeface="Times New Roman" pitchFamily="18" charset="0"/>
                <a:cs typeface="Times New Roman" pitchFamily="18" charset="0"/>
              </a:rPr>
              <a:t>f</a:t>
            </a:r>
            <a:r>
              <a:rPr lang="en-US" sz="2500" dirty="0" err="1" smtClean="0">
                <a:latin typeface="Times New Roman" pitchFamily="18" charset="0"/>
                <a:cs typeface="Times New Roman" pitchFamily="18" charset="0"/>
              </a:rPr>
              <a:t>amous</a:t>
            </a:r>
            <a:r>
              <a:rPr lang="en-US" sz="2500" dirty="0" smtClean="0">
                <a:latin typeface="Times New Roman" pitchFamily="18" charset="0"/>
                <a:cs typeface="Times New Roman" pitchFamily="18" charset="0"/>
              </a:rPr>
              <a:t> </a:t>
            </a:r>
            <a:r>
              <a:rPr lang="en-US" sz="2500" dirty="0" smtClean="0">
                <a:latin typeface="Times New Roman" pitchFamily="18" charset="0"/>
                <a:cs typeface="Times New Roman" pitchFamily="18" charset="0"/>
              </a:rPr>
              <a:t>recent DDoS attack happened on GITHUB(</a:t>
            </a:r>
            <a:r>
              <a:rPr lang="en-IN" sz="2500" dirty="0" smtClean="0">
                <a:latin typeface="Times New Roman" pitchFamily="18" charset="0"/>
                <a:cs typeface="Times New Roman" pitchFamily="18" charset="0"/>
              </a:rPr>
              <a:t>February,2018)</a:t>
            </a:r>
          </a:p>
          <a:p>
            <a:pPr algn="just">
              <a:buSzPct val="80000"/>
              <a:buFont typeface="Wingdings" pitchFamily="2" charset="2"/>
              <a:buChar char="Ø"/>
            </a:pPr>
            <a:r>
              <a:rPr lang="en-IN" sz="2500" dirty="0" smtClean="0">
                <a:latin typeface="Times New Roman" pitchFamily="18" charset="0"/>
                <a:cs typeface="Times New Roman" pitchFamily="18" charset="0"/>
              </a:rPr>
              <a:t>For Detecting this problem we are proposing a new solution by using semi supervised machine learning approach.</a:t>
            </a:r>
          </a:p>
          <a:p>
            <a:pPr algn="just">
              <a:buSzPct val="80000"/>
              <a:buNone/>
            </a:pPr>
            <a:endParaRPr lang="en-IN" sz="2800" dirty="0" smtClean="0"/>
          </a:p>
          <a:p>
            <a:pPr algn="just">
              <a:buSzPct val="80000"/>
              <a:buFont typeface="Wingdings" pitchFamily="2" charset="2"/>
              <a:buChar char="Ø"/>
            </a:pPr>
            <a:endParaRPr lang="en-IN" sz="2800" dirty="0" smtClean="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268760"/>
            <a:ext cx="8054622" cy="4530725"/>
          </a:xfrm>
        </p:spPr>
      </p:pic>
    </p:spTree>
    <p:extLst>
      <p:ext uri="{BB962C8B-B14F-4D97-AF65-F5344CB8AC3E}">
        <p14:creationId xmlns:p14="http://schemas.microsoft.com/office/powerpoint/2010/main" val="12977986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Conclusion</a:t>
            </a:r>
            <a:endParaRPr lang="en-IN" dirty="0"/>
          </a:p>
        </p:txBody>
      </p:sp>
      <p:sp>
        <p:nvSpPr>
          <p:cNvPr id="3" name="Content Placeholder 2"/>
          <p:cNvSpPr>
            <a:spLocks noGrp="1"/>
          </p:cNvSpPr>
          <p:nvPr>
            <p:ph idx="1"/>
          </p:nvPr>
        </p:nvSpPr>
        <p:spPr>
          <a:xfrm>
            <a:off x="439688" y="1556792"/>
            <a:ext cx="8229600" cy="4530725"/>
          </a:xfrm>
        </p:spPr>
        <p:txBody>
          <a:bodyPr/>
          <a:lstStyle/>
          <a:p>
            <a:r>
              <a:rPr lang="en-US" sz="2200" dirty="0" smtClean="0">
                <a:latin typeface="Times New Roman" pitchFamily="18" charset="0"/>
                <a:cs typeface="Times New Roman" pitchFamily="18" charset="0"/>
              </a:rPr>
              <a:t>However, today Internet security is a quickly growing concern. The prevalence of Internet attacks has increased significantly, but still the challenge of detecting such attacks generally falls on the end hosts and service providers, requiring system administrators to detect and block attacks on their own.</a:t>
            </a:r>
          </a:p>
          <a:p>
            <a:pPr marL="0" indent="0">
              <a:buNone/>
            </a:pPr>
            <a:endParaRPr lang="en-US" sz="2200" dirty="0" smtClean="0">
              <a:latin typeface="Times New Roman" pitchFamily="18" charset="0"/>
              <a:cs typeface="Times New Roman" pitchFamily="18" charset="0"/>
            </a:endParaRPr>
          </a:p>
          <a:p>
            <a:r>
              <a:rPr lang="en-US" sz="2200" dirty="0" smtClean="0">
                <a:latin typeface="Times New Roman" pitchFamily="18" charset="0"/>
                <a:cs typeface="Times New Roman" pitchFamily="18" charset="0"/>
              </a:rPr>
              <a:t>Distributed Denial of Service(</a:t>
            </a:r>
            <a:r>
              <a:rPr lang="en-US" sz="2200" dirty="0" err="1" smtClean="0">
                <a:latin typeface="Times New Roman" panose="02020603050405020304" pitchFamily="18" charset="0"/>
                <a:cs typeface="Times New Roman" panose="02020603050405020304" pitchFamily="18" charset="0"/>
              </a:rPr>
              <a:t>DDoS</a:t>
            </a:r>
            <a:r>
              <a:rPr lang="en-US" sz="2200" dirty="0" smtClean="0">
                <a:latin typeface="Times New Roman" panose="02020603050405020304" pitchFamily="18" charset="0"/>
                <a:cs typeface="Times New Roman" panose="02020603050405020304" pitchFamily="18" charset="0"/>
              </a:rPr>
              <a:t>) attack is a very serious problem of web applications. Finding the efficient solution of this problem is essential. Researchers have developed many techniques to detect and prevent this vulnerability.</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4406900"/>
            <a:ext cx="7772400" cy="774700"/>
          </a:xfrm>
        </p:spPr>
        <p:txBody>
          <a:bodyPr/>
          <a:lstStyle/>
          <a:p>
            <a:pPr algn="ctr" eaLnBrk="1" hangingPunct="1">
              <a:defRPr/>
            </a:pPr>
            <a:r>
              <a:rPr lang="en-US" dirty="0" smtClean="0">
                <a:effectLst>
                  <a:outerShdw blurRad="38100" dist="38100" dir="2700000" algn="tl">
                    <a:srgbClr val="000000">
                      <a:alpha val="43137"/>
                    </a:srgbClr>
                  </a:outerShdw>
                </a:effectLst>
              </a:rPr>
              <a:t>  Thank you</a:t>
            </a:r>
            <a:endParaRPr lang="en-US" dirty="0">
              <a:effectLst>
                <a:outerShdw blurRad="38100" dist="38100" dir="2700000" algn="tl">
                  <a:srgbClr val="000000">
                    <a:alpha val="43137"/>
                  </a:srgbClr>
                </a:outerShdw>
              </a:effectLst>
            </a:endParaRPr>
          </a:p>
        </p:txBody>
      </p:sp>
      <p:sp>
        <p:nvSpPr>
          <p:cNvPr id="11267" name="Text Placeholder 4"/>
          <p:cNvSpPr>
            <a:spLocks noGrp="1"/>
          </p:cNvSpPr>
          <p:nvPr>
            <p:ph type="body" idx="1"/>
          </p:nvPr>
        </p:nvSpPr>
        <p:spPr>
          <a:xfrm>
            <a:off x="685800" y="609600"/>
            <a:ext cx="7772400" cy="1500188"/>
          </a:xfrm>
        </p:spPr>
        <p:txBody>
          <a:bodyPr/>
          <a:lstStyle/>
          <a:p>
            <a:pPr algn="ctr" eaLnBrk="1" hangingPunct="1"/>
            <a:r>
              <a:rPr lang="en-US" sz="5400" dirty="0" smtClean="0">
                <a:effectLst>
                  <a:outerShdw blurRad="38100" dist="38100" dir="2700000" algn="tl">
                    <a:srgbClr val="000000">
                      <a:alpha val="43137"/>
                    </a:srgbClr>
                  </a:outerShdw>
                </a:effectLst>
              </a:rPr>
              <a:t> Queries</a:t>
            </a:r>
          </a:p>
        </p:txBody>
      </p:sp>
      <p:sp>
        <p:nvSpPr>
          <p:cNvPr id="6" name="Rectangle 5"/>
          <p:cNvSpPr/>
          <p:nvPr/>
        </p:nvSpPr>
        <p:spPr>
          <a:xfrm>
            <a:off x="3886200" y="2362200"/>
            <a:ext cx="1676400" cy="1862048"/>
          </a:xfrm>
          <a:prstGeom prst="rect">
            <a:avLst/>
          </a:prstGeom>
          <a:solidFill>
            <a:schemeClr val="accent3"/>
          </a:solidFill>
          <a:ln>
            <a:solidFill>
              <a:schemeClr val="tx1"/>
            </a:solidFill>
          </a:ln>
          <a:effectLst/>
          <a:scene3d>
            <a:camera prst="orthographicFront"/>
            <a:lightRig rig="threePt" dir="t"/>
          </a:scene3d>
          <a:sp3d>
            <a:bevelT w="114300" prst="hardEdge"/>
          </a:sp3d>
        </p:spPr>
        <p:txBody>
          <a:bodyPr>
            <a:spAutoFit/>
          </a:bodyPr>
          <a:lstStyle/>
          <a:p>
            <a:pPr algn="ctr" fontAlgn="auto">
              <a:spcBef>
                <a:spcPts val="0"/>
              </a:spcBef>
              <a:spcAft>
                <a:spcPts val="0"/>
              </a:spcAft>
              <a:defRPr/>
            </a:pPr>
            <a:r>
              <a:rPr lang="en-US" sz="11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outerShdw blurRad="38100" dist="38100" dir="2700000" algn="tl">
                    <a:srgbClr val="000000">
                      <a:alpha val="43137"/>
                    </a:srgbClr>
                  </a:outerShdw>
                  <a:reflection blurRad="12700" stA="28000" endPos="45000" dist="1000" dir="5400000" sy="-100000" algn="bl" rotWithShape="0"/>
                </a:effectLst>
                <a:latin typeface="+mn-lt"/>
                <a:cs typeface="+mn-cs"/>
              </a:rPr>
              <a:t>?</a:t>
            </a:r>
            <a:endParaRPr lang="en-US" sz="11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outerShdw blurRad="38100" dist="38100" dir="2700000" algn="tl">
                  <a:srgbClr val="000000">
                    <a:alpha val="43137"/>
                  </a:srgbClr>
                </a:outerShdw>
                <a:reflection blurRad="12700" stA="28000" endPos="45000" dist="1000" dir="5400000" sy="-100000" algn="bl" rotWithShape="0"/>
              </a:effectLst>
              <a:latin typeface="Jokerman" pitchFamily="82" charset="0"/>
              <a:cs typeface="+mn-cs"/>
            </a:endParaRPr>
          </a:p>
        </p:txBody>
      </p:sp>
    </p:spTree>
  </p:cSld>
  <p:clrMapOvr>
    <a:masterClrMapping/>
  </p:clrMapOvr>
  <mc:AlternateContent xmlns:mc="http://schemas.openxmlformats.org/markup-compatibility/2006" xmlns:p14="http://schemas.microsoft.com/office/powerpoint/2010/main">
    <mc:Choice Requires="p14">
      <p:transition spd="med">
        <p14:gallery dir="l"/>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itchFamily="18" charset="0"/>
                <a:cs typeface="Times New Roman" pitchFamily="18" charset="0"/>
              </a:rPr>
              <a:t>Existing System</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algn="just">
              <a:buSzPct val="80000"/>
              <a:buFont typeface="Wingdings" pitchFamily="2" charset="2"/>
              <a:buChar char="Ø"/>
            </a:pPr>
            <a:r>
              <a:rPr lang="en-US" sz="2500" dirty="0" smtClean="0">
                <a:latin typeface="Times New Roman" pitchFamily="18" charset="0"/>
                <a:cs typeface="Times New Roman" pitchFamily="18" charset="0"/>
              </a:rPr>
              <a:t>The existing Machine Learning based DDoS detection approaches can be divided into two categories. Supervised ML approaches that use generated labeled network traffic datasets to build the detection model. Two major issues are facing the supervised approaches. </a:t>
            </a:r>
          </a:p>
          <a:p>
            <a:pPr algn="just">
              <a:buSzPct val="80000"/>
              <a:buFont typeface="Wingdings" pitchFamily="2" charset="2"/>
              <a:buChar char="Ø"/>
            </a:pPr>
            <a:r>
              <a:rPr lang="en-US" sz="2500" dirty="0" smtClean="0">
                <a:latin typeface="Times New Roman" pitchFamily="18" charset="0"/>
                <a:cs typeface="Times New Roman" pitchFamily="18" charset="0"/>
              </a:rPr>
              <a:t>First, the generation of labeled network traffic datasets is costly in terms of computation and time. </a:t>
            </a:r>
            <a:endParaRPr lang="en-IN" sz="2500" dirty="0" smtClean="0">
              <a:latin typeface="Times New Roman" pitchFamily="18" charset="0"/>
              <a:cs typeface="Times New Roman" pitchFamily="18" charset="0"/>
            </a:endParaRPr>
          </a:p>
          <a:p>
            <a:pPr algn="just">
              <a:buSzPct val="80000"/>
              <a:buFont typeface="Wingdings" pitchFamily="2" charset="2"/>
              <a:buChar char="Ø"/>
            </a:pPr>
            <a:r>
              <a:rPr lang="en-US" sz="2500" dirty="0" smtClean="0">
                <a:latin typeface="Times New Roman" pitchFamily="18" charset="0"/>
                <a:cs typeface="Times New Roman" pitchFamily="18" charset="0"/>
              </a:rPr>
              <a:t>Second</a:t>
            </a:r>
            <a:r>
              <a:rPr lang="en-US" sz="2500" smtClean="0">
                <a:latin typeface="Times New Roman" pitchFamily="18" charset="0"/>
                <a:cs typeface="Times New Roman" pitchFamily="18" charset="0"/>
              </a:rPr>
              <a:t>, due to </a:t>
            </a:r>
            <a:r>
              <a:rPr lang="en-US" sz="2500" dirty="0" err="1" smtClean="0">
                <a:latin typeface="Times New Roman" pitchFamily="18" charset="0"/>
                <a:cs typeface="Times New Roman" pitchFamily="18" charset="0"/>
              </a:rPr>
              <a:t>the</a:t>
            </a:r>
            <a:r>
              <a:rPr lang="en-US" sz="2500" dirty="0" smtClean="0">
                <a:latin typeface="Times New Roman" pitchFamily="18" charset="0"/>
                <a:cs typeface="Times New Roman" pitchFamily="18" charset="0"/>
              </a:rPr>
              <a:t> presence of large amount of irrelevant normal data in the incoming network traffic is noisy and reduces the performances of supervised ML classifiers.</a:t>
            </a:r>
            <a:endParaRPr lang="en-IN" sz="2500" dirty="0" smtClean="0">
              <a:latin typeface="Times New Roman" pitchFamily="18" charset="0"/>
              <a:cs typeface="Times New Roman" pitchFamily="18" charset="0"/>
            </a:endParaRPr>
          </a:p>
          <a:p>
            <a:pPr>
              <a:buNone/>
            </a:pPr>
            <a:endParaRPr lang="en-IN"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smtClean="0">
                <a:latin typeface="Times New Roman" pitchFamily="18" charset="0"/>
                <a:cs typeface="Times New Roman" pitchFamily="18" charset="0"/>
              </a:rPr>
              <a:t>Contd</a:t>
            </a:r>
            <a:r>
              <a:rPr lang="en-IN" dirty="0" smtClean="0">
                <a:latin typeface="Times New Roman" pitchFamily="18" charset="0"/>
                <a:cs typeface="Times New Roman" pitchFamily="18" charset="0"/>
              </a:rPr>
              <a:t>…</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a:buNone/>
            </a:pPr>
            <a:r>
              <a:rPr lang="en-US" sz="2500" b="1" dirty="0" smtClean="0">
                <a:latin typeface="Times New Roman" pitchFamily="18" charset="0"/>
                <a:cs typeface="Times New Roman" pitchFamily="18" charset="0"/>
              </a:rPr>
              <a:t>   </a:t>
            </a:r>
            <a:r>
              <a:rPr lang="en-US" b="1" dirty="0" smtClean="0">
                <a:latin typeface="Times New Roman" pitchFamily="18" charset="0"/>
                <a:cs typeface="Times New Roman" pitchFamily="18" charset="0"/>
              </a:rPr>
              <a:t>Disadvantages of existing system:</a:t>
            </a:r>
          </a:p>
          <a:p>
            <a:pPr>
              <a:lnSpc>
                <a:spcPct val="150000"/>
              </a:lnSpc>
              <a:buFont typeface="Wingdings" pitchFamily="2" charset="2"/>
              <a:buChar char="Ø"/>
            </a:pPr>
            <a:r>
              <a:rPr lang="en-US" sz="2500" dirty="0" smtClean="0">
                <a:latin typeface="Times New Roman" pitchFamily="18" charset="0"/>
                <a:cs typeface="Times New Roman" pitchFamily="18" charset="0"/>
              </a:rPr>
              <a:t>The main drawback of the unsupervised approaches is the high false positive rates.</a:t>
            </a:r>
          </a:p>
          <a:p>
            <a:pPr>
              <a:lnSpc>
                <a:spcPct val="150000"/>
              </a:lnSpc>
              <a:buSzPct val="80000"/>
              <a:buFont typeface="Wingdings" pitchFamily="2" charset="2"/>
              <a:buChar char="Ø"/>
            </a:pPr>
            <a:r>
              <a:rPr lang="en-US" sz="2500" dirty="0" smtClean="0">
                <a:latin typeface="Times New Roman" pitchFamily="18" charset="0"/>
                <a:cs typeface="Times New Roman" pitchFamily="18" charset="0"/>
              </a:rPr>
              <a:t>The supervised machine learning approaches are unable to predict the new legitimate and attack behaviors</a:t>
            </a:r>
            <a:endParaRPr lang="en-IN" sz="2500" dirty="0" smtClean="0">
              <a:latin typeface="Times New Roman" pitchFamily="18" charset="0"/>
              <a:cs typeface="Times New Roman" pitchFamily="18" charset="0"/>
            </a:endParaRPr>
          </a:p>
          <a:p>
            <a:pPr>
              <a:buNone/>
            </a:pPr>
            <a:endParaRPr lang="en-IN"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itchFamily="18" charset="0"/>
                <a:cs typeface="Times New Roman" pitchFamily="18" charset="0"/>
              </a:rPr>
              <a:t>Proposed System</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algn="just">
              <a:buSzPct val="80000"/>
              <a:buFont typeface="Wingdings" pitchFamily="2" charset="2"/>
              <a:buChar char="Ø"/>
            </a:pPr>
            <a:r>
              <a:rPr lang="en-US" sz="2500" dirty="0" smtClean="0">
                <a:latin typeface="Times New Roman" pitchFamily="18" charset="0"/>
                <a:cs typeface="Times New Roman" pitchFamily="18" charset="0"/>
              </a:rPr>
              <a:t>It is online semi-supervised ML approach for DDoS detection. </a:t>
            </a:r>
          </a:p>
          <a:p>
            <a:pPr algn="just">
              <a:buSzPct val="80000"/>
              <a:buFont typeface="Wingdings" pitchFamily="2" charset="2"/>
              <a:buChar char="Ø"/>
            </a:pPr>
            <a:r>
              <a:rPr lang="en-US" sz="2500" dirty="0" smtClean="0">
                <a:latin typeface="Times New Roman" pitchFamily="18" charset="0"/>
                <a:cs typeface="Times New Roman" pitchFamily="18" charset="0"/>
              </a:rPr>
              <a:t>The unsupervised part of the approach allows to reduce the irrelevant normal traffic data for DDoS detection which allows to reduce false positive rates and increase accuracy.</a:t>
            </a:r>
          </a:p>
          <a:p>
            <a:pPr algn="just">
              <a:buSzPct val="80000"/>
              <a:buFont typeface="Wingdings" pitchFamily="2" charset="2"/>
              <a:buChar char="Ø"/>
            </a:pPr>
            <a:r>
              <a:rPr lang="en-US" sz="2500" dirty="0" smtClean="0">
                <a:latin typeface="Times New Roman" pitchFamily="18" charset="0"/>
                <a:cs typeface="Times New Roman" pitchFamily="18" charset="0"/>
              </a:rPr>
              <a:t>Whereas, the supervised part allows to reduce the false positive rates of the unsupervised part and to accurately classify the DDoS traffic.</a:t>
            </a:r>
            <a:endParaRPr lang="en-IN" sz="2500" dirty="0">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b="1" dirty="0" smtClean="0">
                <a:latin typeface="Times New Roman" pitchFamily="18" charset="0"/>
                <a:cs typeface="Times New Roman" pitchFamily="18" charset="0"/>
              </a:rPr>
              <a:t>Abstract</a:t>
            </a:r>
            <a:endParaRPr lang="en-US" dirty="0" smtClean="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8195" name="Content Placeholder 2"/>
          <p:cNvSpPr>
            <a:spLocks noGrp="1"/>
          </p:cNvSpPr>
          <p:nvPr>
            <p:ph idx="1"/>
          </p:nvPr>
        </p:nvSpPr>
        <p:spPr>
          <a:xfrm>
            <a:off x="304800" y="1066800"/>
            <a:ext cx="8458200" cy="5064125"/>
          </a:xfrm>
        </p:spPr>
        <p:txBody>
          <a:bodyPr/>
          <a:lstStyle/>
          <a:p>
            <a:pPr marL="0" indent="0" algn="just">
              <a:buNone/>
            </a:pPr>
            <a:r>
              <a:rPr lang="en-IN" sz="2400" b="1" dirty="0"/>
              <a:t> </a:t>
            </a:r>
            <a:endParaRPr lang="en-US" sz="2400" dirty="0" smtClean="0"/>
          </a:p>
          <a:p>
            <a:pPr algn="just">
              <a:buSzPct val="80000"/>
              <a:buFont typeface="Wingdings" pitchFamily="2" charset="2"/>
              <a:buChar char="Ø"/>
            </a:pPr>
            <a:r>
              <a:rPr lang="en-US" sz="2500" dirty="0" smtClean="0">
                <a:latin typeface="Times New Roman" pitchFamily="18" charset="0"/>
                <a:cs typeface="Times New Roman" pitchFamily="18" charset="0"/>
              </a:rPr>
              <a:t>Existing ML-based DDoS detection approaches are under two categories: supervised and unsupervised. </a:t>
            </a:r>
          </a:p>
          <a:p>
            <a:pPr algn="just">
              <a:buSzPct val="80000"/>
              <a:buFont typeface="Wingdings" pitchFamily="2" charset="2"/>
              <a:buChar char="Ø"/>
            </a:pPr>
            <a:r>
              <a:rPr lang="en-US" sz="2500" dirty="0" smtClean="0">
                <a:latin typeface="Times New Roman" pitchFamily="18" charset="0"/>
                <a:cs typeface="Times New Roman" pitchFamily="18" charset="0"/>
              </a:rPr>
              <a:t>Supervised ML approaches for DDoS detection rely on availability of labeled network traffic datasets.</a:t>
            </a:r>
          </a:p>
          <a:p>
            <a:pPr algn="just">
              <a:buSzPct val="80000"/>
              <a:buFont typeface="Wingdings" pitchFamily="2" charset="2"/>
              <a:buChar char="Ø"/>
            </a:pPr>
            <a:r>
              <a:rPr lang="en-US" sz="2500" dirty="0" smtClean="0">
                <a:latin typeface="Times New Roman" pitchFamily="18" charset="0"/>
                <a:cs typeface="Times New Roman" pitchFamily="18" charset="0"/>
              </a:rPr>
              <a:t>Whereas, unsupervised ML approaches detect attacks by analyzing the incoming network traffic. </a:t>
            </a:r>
          </a:p>
          <a:p>
            <a:pPr algn="just">
              <a:buSzPct val="80000"/>
              <a:buFont typeface="Wingdings" pitchFamily="2" charset="2"/>
              <a:buChar char="Ø"/>
            </a:pPr>
            <a:r>
              <a:rPr lang="en-US" sz="2500" dirty="0" smtClean="0">
                <a:latin typeface="Times New Roman" pitchFamily="18" charset="0"/>
                <a:cs typeface="Times New Roman" pitchFamily="18" charset="0"/>
              </a:rPr>
              <a:t>Both approaches are challenged by large amount of network traffic data, low detection accuracy and high false positive rates.</a:t>
            </a:r>
            <a:endParaRPr lang="en-IN" sz="2500" dirty="0">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itchFamily="18" charset="0"/>
                <a:cs typeface="Times New Roman" pitchFamily="18" charset="0"/>
              </a:rPr>
              <a:t>Module Description</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a:buNone/>
            </a:pPr>
            <a:r>
              <a:rPr lang="en-IN" dirty="0" smtClean="0"/>
              <a:t>  </a:t>
            </a:r>
            <a:r>
              <a:rPr lang="en-US" sz="2500" b="1" dirty="0" smtClean="0">
                <a:latin typeface="Times New Roman" pitchFamily="18" charset="0"/>
                <a:cs typeface="Times New Roman" pitchFamily="18" charset="0"/>
              </a:rPr>
              <a:t>ADMIN</a:t>
            </a:r>
            <a:r>
              <a:rPr lang="en-US" sz="2500" b="1" dirty="0" smtClean="0">
                <a:latin typeface="Times New Roman" pitchFamily="18" charset="0"/>
                <a:cs typeface="Times New Roman" pitchFamily="18" charset="0"/>
              </a:rPr>
              <a:t>:</a:t>
            </a:r>
          </a:p>
          <a:p>
            <a:pPr>
              <a:buNone/>
            </a:pPr>
            <a:r>
              <a:rPr lang="en-US" sz="2500" b="1" dirty="0">
                <a:latin typeface="Times New Roman" pitchFamily="18" charset="0"/>
                <a:cs typeface="Times New Roman" pitchFamily="18" charset="0"/>
              </a:rPr>
              <a:t>	</a:t>
            </a:r>
            <a:r>
              <a:rPr lang="en-US" sz="2500" b="1" dirty="0" smtClean="0">
                <a:latin typeface="Times New Roman" pitchFamily="18" charset="0"/>
                <a:cs typeface="Times New Roman" pitchFamily="18" charset="0"/>
              </a:rPr>
              <a:t>	  --</a:t>
            </a:r>
            <a:r>
              <a:rPr lang="en-US" sz="2500" dirty="0" smtClean="0">
                <a:latin typeface="Times New Roman" pitchFamily="18" charset="0"/>
                <a:cs typeface="Times New Roman" pitchFamily="18" charset="0"/>
              </a:rPr>
              <a:t>Dataset Analysis </a:t>
            </a:r>
            <a:endParaRPr lang="en-US" sz="2500" dirty="0" smtClean="0">
              <a:latin typeface="Times New Roman" pitchFamily="18" charset="0"/>
              <a:cs typeface="Times New Roman" pitchFamily="18" charset="0"/>
            </a:endParaRPr>
          </a:p>
          <a:p>
            <a:pPr>
              <a:buNone/>
            </a:pPr>
            <a:r>
              <a:rPr lang="en-US" sz="2500" b="1" dirty="0" smtClean="0">
                <a:latin typeface="Times New Roman" pitchFamily="18" charset="0"/>
                <a:cs typeface="Times New Roman" pitchFamily="18" charset="0"/>
              </a:rPr>
              <a:t>          </a:t>
            </a:r>
            <a:r>
              <a:rPr lang="en-US" sz="2500" b="1" dirty="0" smtClean="0">
                <a:latin typeface="Times New Roman" pitchFamily="18" charset="0"/>
                <a:cs typeface="Times New Roman" pitchFamily="18" charset="0"/>
              </a:rPr>
              <a:t>	  </a:t>
            </a:r>
            <a:r>
              <a:rPr lang="en-US" sz="2200" dirty="0" smtClean="0">
                <a:latin typeface="Times New Roman" pitchFamily="18" charset="0"/>
                <a:cs typeface="Times New Roman" pitchFamily="18" charset="0"/>
              </a:rPr>
              <a:t>--</a:t>
            </a:r>
            <a:r>
              <a:rPr lang="en-US" sz="2200" dirty="0" smtClean="0">
                <a:latin typeface="Times New Roman" pitchFamily="18" charset="0"/>
                <a:cs typeface="Times New Roman" pitchFamily="18" charset="0"/>
              </a:rPr>
              <a:t>Labeled data</a:t>
            </a:r>
          </a:p>
          <a:p>
            <a:pPr>
              <a:buNone/>
            </a:pPr>
            <a:r>
              <a:rPr lang="en-US" sz="2200" dirty="0" smtClean="0">
                <a:latin typeface="Times New Roman" pitchFamily="18" charset="0"/>
                <a:cs typeface="Times New Roman" pitchFamily="18" charset="0"/>
              </a:rPr>
              <a:t>               --Unlabeled data</a:t>
            </a:r>
          </a:p>
          <a:p>
            <a:pPr>
              <a:buNone/>
            </a:pPr>
            <a:r>
              <a:rPr lang="en-US" sz="2200" dirty="0" smtClean="0">
                <a:latin typeface="Times New Roman" pitchFamily="18" charset="0"/>
                <a:cs typeface="Times New Roman" pitchFamily="18" charset="0"/>
              </a:rPr>
              <a:t>               --Manual adding data</a:t>
            </a:r>
          </a:p>
          <a:p>
            <a:pPr>
              <a:buNone/>
            </a:pPr>
            <a:r>
              <a:rPr lang="en-US" sz="2200" dirty="0" smtClean="0">
                <a:latin typeface="Times New Roman" pitchFamily="18" charset="0"/>
                <a:cs typeface="Times New Roman" pitchFamily="18" charset="0"/>
              </a:rPr>
              <a:t>               --DDoS analysis</a:t>
            </a:r>
          </a:p>
          <a:p>
            <a:pPr>
              <a:buNone/>
            </a:pPr>
            <a:r>
              <a:rPr lang="en-US" sz="2200" dirty="0" smtClean="0">
                <a:latin typeface="Times New Roman" pitchFamily="18" charset="0"/>
                <a:cs typeface="Times New Roman" pitchFamily="18" charset="0"/>
              </a:rPr>
              <a:t>               --Graphical analysis</a:t>
            </a:r>
          </a:p>
          <a:p>
            <a:pPr>
              <a:buNone/>
            </a:pPr>
            <a:r>
              <a:rPr lang="en-US" sz="2200" dirty="0">
                <a:latin typeface="Times New Roman" pitchFamily="18" charset="0"/>
                <a:cs typeface="Times New Roman" pitchFamily="18" charset="0"/>
              </a:rPr>
              <a:t>	</a:t>
            </a:r>
            <a:r>
              <a:rPr lang="en-US" sz="2200" dirty="0" smtClean="0">
                <a:latin typeface="Times New Roman" pitchFamily="18" charset="0"/>
                <a:cs typeface="Times New Roman" pitchFamily="18" charset="0"/>
              </a:rPr>
              <a:t>	</a:t>
            </a:r>
            <a:r>
              <a:rPr lang="en-IN" sz="2200" dirty="0"/>
              <a:t> </a:t>
            </a:r>
            <a:r>
              <a:rPr lang="en-IN" sz="2200" dirty="0" smtClean="0"/>
              <a:t> </a:t>
            </a:r>
            <a:r>
              <a:rPr lang="en-IN" sz="2200" dirty="0" smtClean="0">
                <a:latin typeface="Times New Roman" panose="02020603050405020304" pitchFamily="18" charset="0"/>
                <a:cs typeface="Times New Roman" panose="02020603050405020304" pitchFamily="18" charset="0"/>
              </a:rPr>
              <a:t>--Stopping of </a:t>
            </a:r>
            <a:r>
              <a:rPr lang="en-IN" sz="2200" dirty="0" smtClean="0">
                <a:latin typeface="Times New Roman" panose="02020603050405020304" pitchFamily="18" charset="0"/>
                <a:cs typeface="Times New Roman" panose="02020603050405020304" pitchFamily="18" charset="0"/>
              </a:rPr>
              <a:t>Attacks</a:t>
            </a:r>
          </a:p>
          <a:p>
            <a:pPr>
              <a:buNone/>
            </a:pPr>
            <a:r>
              <a:rPr lang="en-IN" sz="2200" dirty="0">
                <a:latin typeface="Times New Roman" panose="02020603050405020304" pitchFamily="18" charset="0"/>
                <a:cs typeface="Times New Roman" panose="02020603050405020304" pitchFamily="18" charset="0"/>
              </a:rPr>
              <a:t>	</a:t>
            </a:r>
            <a:r>
              <a:rPr lang="en-IN" sz="2200" dirty="0" smtClean="0">
                <a:latin typeface="Times New Roman" panose="02020603050405020304" pitchFamily="18" charset="0"/>
                <a:cs typeface="Times New Roman" panose="02020603050405020304" pitchFamily="18" charset="0"/>
              </a:rPr>
              <a:t>	  --Sending E-Mail</a:t>
            </a:r>
            <a:endParaRPr lang="en-US" sz="2200" dirty="0" smtClean="0">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404664"/>
            <a:ext cx="8229600" cy="4530725"/>
          </a:xfrm>
        </p:spPr>
        <p:txBody>
          <a:bodyPr/>
          <a:lstStyle/>
          <a:p>
            <a:pPr marL="0" indent="0">
              <a:buNone/>
            </a:pPr>
            <a:endParaRPr lang="en-US" sz="2500" b="1" dirty="0">
              <a:latin typeface="Times New Roman" pitchFamily="18" charset="0"/>
              <a:cs typeface="Times New Roman" pitchFamily="18" charset="0"/>
            </a:endParaRPr>
          </a:p>
          <a:p>
            <a:r>
              <a:rPr lang="en-US" sz="2500" b="1" dirty="0" smtClean="0">
                <a:latin typeface="Times New Roman" pitchFamily="18" charset="0"/>
                <a:cs typeface="Times New Roman" pitchFamily="18" charset="0"/>
              </a:rPr>
              <a:t>Dataset Analysis :</a:t>
            </a:r>
          </a:p>
          <a:p>
            <a:pPr marL="0" indent="0">
              <a:buNone/>
            </a:pPr>
            <a:r>
              <a:rPr lang="en-US" sz="1500" b="1" dirty="0">
                <a:latin typeface="Times New Roman" pitchFamily="18" charset="0"/>
                <a:cs typeface="Times New Roman" pitchFamily="18" charset="0"/>
              </a:rPr>
              <a:t>	</a:t>
            </a:r>
            <a:r>
              <a:rPr lang="en-US" sz="2200" dirty="0" smtClean="0">
                <a:latin typeface="Times New Roman" pitchFamily="18" charset="0"/>
                <a:cs typeface="Times New Roman" pitchFamily="18" charset="0"/>
              </a:rPr>
              <a:t>In this Module, we represent all the entries that we have got from the dataset for analysis.</a:t>
            </a:r>
            <a:endParaRPr lang="en-US" sz="2200" dirty="0">
              <a:latin typeface="Times New Roman" pitchFamily="18" charset="0"/>
              <a:cs typeface="Times New Roman" pitchFamily="18" charset="0"/>
            </a:endParaRPr>
          </a:p>
          <a:p>
            <a:r>
              <a:rPr lang="en-US" sz="2500" b="1" dirty="0" smtClean="0">
                <a:latin typeface="Times New Roman" pitchFamily="18" charset="0"/>
                <a:cs typeface="Times New Roman" pitchFamily="18" charset="0"/>
              </a:rPr>
              <a:t>Labeled </a:t>
            </a:r>
            <a:r>
              <a:rPr lang="en-US" sz="2500" b="1" dirty="0" smtClean="0">
                <a:latin typeface="Times New Roman" pitchFamily="18" charset="0"/>
                <a:cs typeface="Times New Roman" pitchFamily="18" charset="0"/>
              </a:rPr>
              <a:t>and </a:t>
            </a:r>
            <a:r>
              <a:rPr lang="en-US" sz="2500" b="1" dirty="0" smtClean="0">
                <a:latin typeface="Times New Roman" pitchFamily="18" charset="0"/>
                <a:cs typeface="Times New Roman" pitchFamily="18" charset="0"/>
              </a:rPr>
              <a:t>Unlabeled </a:t>
            </a:r>
            <a:r>
              <a:rPr lang="en-US" sz="2500" b="1" dirty="0" smtClean="0">
                <a:latin typeface="Times New Roman" pitchFamily="18" charset="0"/>
                <a:cs typeface="Times New Roman" pitchFamily="18" charset="0"/>
              </a:rPr>
              <a:t>data </a:t>
            </a:r>
            <a:r>
              <a:rPr lang="en-US" sz="2500" dirty="0" smtClean="0">
                <a:latin typeface="Times New Roman" pitchFamily="18" charset="0"/>
                <a:cs typeface="Times New Roman" pitchFamily="18" charset="0"/>
              </a:rPr>
              <a:t>: </a:t>
            </a:r>
          </a:p>
          <a:p>
            <a:pPr>
              <a:buNone/>
            </a:pPr>
            <a:r>
              <a:rPr lang="en-US" sz="2500" dirty="0" smtClean="0">
                <a:latin typeface="Times New Roman" pitchFamily="18" charset="0"/>
                <a:cs typeface="Times New Roman" pitchFamily="18" charset="0"/>
              </a:rPr>
              <a:t>    </a:t>
            </a:r>
            <a:r>
              <a:rPr lang="en-US" sz="2500" dirty="0">
                <a:latin typeface="Times New Roman" pitchFamily="18" charset="0"/>
                <a:cs typeface="Times New Roman" pitchFamily="18" charset="0"/>
              </a:rPr>
              <a:t>	</a:t>
            </a:r>
            <a:r>
              <a:rPr lang="en-US" sz="2500" dirty="0" smtClean="0">
                <a:latin typeface="Times New Roman" pitchFamily="18" charset="0"/>
                <a:cs typeface="Times New Roman" pitchFamily="18" charset="0"/>
              </a:rPr>
              <a:t>	</a:t>
            </a:r>
            <a:r>
              <a:rPr lang="en-US" sz="2200" dirty="0" smtClean="0">
                <a:latin typeface="Times New Roman" pitchFamily="18" charset="0"/>
                <a:cs typeface="Times New Roman" pitchFamily="18" charset="0"/>
              </a:rPr>
              <a:t>Separate </a:t>
            </a:r>
            <a:r>
              <a:rPr lang="en-US" sz="2200" dirty="0" smtClean="0">
                <a:latin typeface="Times New Roman" pitchFamily="18" charset="0"/>
                <a:cs typeface="Times New Roman" pitchFamily="18" charset="0"/>
              </a:rPr>
              <a:t>the labeled data based on type of result.</a:t>
            </a:r>
            <a:endParaRPr lang="en-US" sz="2500" b="1" dirty="0" smtClean="0">
              <a:latin typeface="Times New Roman" pitchFamily="18" charset="0"/>
              <a:cs typeface="Times New Roman" pitchFamily="18" charset="0"/>
            </a:endParaRPr>
          </a:p>
          <a:p>
            <a:r>
              <a:rPr lang="en-US" sz="2500" b="1" dirty="0" smtClean="0">
                <a:latin typeface="Times New Roman" pitchFamily="18" charset="0"/>
                <a:cs typeface="Times New Roman" pitchFamily="18" charset="0"/>
              </a:rPr>
              <a:t>Manual adding data</a:t>
            </a:r>
            <a:r>
              <a:rPr lang="en-US" sz="2500" dirty="0" smtClean="0">
                <a:latin typeface="Times New Roman" pitchFamily="18" charset="0"/>
                <a:cs typeface="Times New Roman" pitchFamily="18" charset="0"/>
              </a:rPr>
              <a:t>:</a:t>
            </a:r>
          </a:p>
          <a:p>
            <a:pPr>
              <a:buNone/>
            </a:pPr>
            <a:r>
              <a:rPr lang="en-US" sz="2200" dirty="0" smtClean="0">
                <a:latin typeface="Times New Roman" pitchFamily="18" charset="0"/>
                <a:cs typeface="Times New Roman" pitchFamily="18" charset="0"/>
              </a:rPr>
              <a:t>		In </a:t>
            </a:r>
            <a:r>
              <a:rPr lang="en-US" sz="2200" dirty="0" smtClean="0">
                <a:latin typeface="Times New Roman" pitchFamily="18" charset="0"/>
                <a:cs typeface="Times New Roman" pitchFamily="18" charset="0"/>
              </a:rPr>
              <a:t>this admin can check attack has happened or not on a website  by adding that website </a:t>
            </a:r>
            <a:r>
              <a:rPr lang="en-US" sz="2200" dirty="0" smtClean="0">
                <a:latin typeface="Times New Roman" pitchFamily="18" charset="0"/>
                <a:cs typeface="Times New Roman" pitchFamily="18" charset="0"/>
              </a:rPr>
              <a:t>URL</a:t>
            </a:r>
            <a:r>
              <a:rPr lang="en-US" sz="2200" dirty="0" smtClean="0">
                <a:latin typeface="Times New Roman" pitchFamily="18" charset="0"/>
                <a:cs typeface="Times New Roman" pitchFamily="18" charset="0"/>
              </a:rPr>
              <a:t>.</a:t>
            </a:r>
            <a:endParaRPr lang="en-US" sz="2500" dirty="0" smtClean="0">
              <a:latin typeface="Times New Roman" pitchFamily="18" charset="0"/>
              <a:cs typeface="Times New Roman" pitchFamily="18" charset="0"/>
            </a:endParaRPr>
          </a:p>
          <a:p>
            <a:r>
              <a:rPr lang="en-US" sz="2500" b="1" dirty="0" smtClean="0">
                <a:latin typeface="Times New Roman" pitchFamily="18" charset="0"/>
                <a:cs typeface="Times New Roman" pitchFamily="18" charset="0"/>
              </a:rPr>
              <a:t>Graphical analysis:</a:t>
            </a:r>
          </a:p>
          <a:p>
            <a:pPr>
              <a:buNone/>
            </a:pPr>
            <a:r>
              <a:rPr lang="en-US" sz="2200" dirty="0" smtClean="0">
                <a:latin typeface="Times New Roman" pitchFamily="18" charset="0"/>
                <a:cs typeface="Times New Roman" pitchFamily="18" charset="0"/>
              </a:rPr>
              <a:t>		The </a:t>
            </a:r>
            <a:r>
              <a:rPr lang="en-US" sz="2200" dirty="0" smtClean="0">
                <a:latin typeface="Times New Roman" pitchFamily="18" charset="0"/>
                <a:cs typeface="Times New Roman" pitchFamily="18" charset="0"/>
              </a:rPr>
              <a:t>graphical analysis is done by the values taken from the result analysis part and it can be analyzed by the graphical representations. Such as Pie chart, Column chart and Line chart here in this project.</a:t>
            </a:r>
            <a:endParaRPr lang="en-IN" sz="2200" dirty="0" smtClean="0">
              <a:latin typeface="Times New Roman" pitchFamily="18" charset="0"/>
              <a:cs typeface="Times New Roman" pitchFamily="18" charset="0"/>
            </a:endParaRPr>
          </a:p>
          <a:p>
            <a:endParaRPr lang="en-US" sz="2800" dirty="0" smtClean="0">
              <a:latin typeface="Times New Roman" pitchFamily="18" charset="0"/>
              <a:cs typeface="Times New Roman" pitchFamily="18" charset="0"/>
            </a:endParaRPr>
          </a:p>
          <a:p>
            <a:endParaRPr lang="en-US" sz="2500" dirty="0" smtClean="0">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544" y="980728"/>
            <a:ext cx="8229600" cy="4530725"/>
          </a:xfrm>
        </p:spPr>
        <p:txBody>
          <a:bodyPr/>
          <a:lstStyle/>
          <a:p>
            <a:r>
              <a:rPr lang="en-US" sz="2500" b="1" dirty="0" smtClean="0">
                <a:latin typeface="Times New Roman" panose="02020603050405020304" pitchFamily="18" charset="0"/>
                <a:cs typeface="Times New Roman" panose="02020603050405020304" pitchFamily="18" charset="0"/>
              </a:rPr>
              <a:t>Preventive Measures :</a:t>
            </a:r>
          </a:p>
          <a:p>
            <a:pPr marL="344487" lvl="1" indent="0">
              <a:buNone/>
            </a:pPr>
            <a:r>
              <a:rPr lang="en-US" sz="1800" dirty="0" smtClean="0">
                <a:latin typeface="Times New Roman" panose="02020603050405020304" pitchFamily="18" charset="0"/>
                <a:cs typeface="Times New Roman" panose="02020603050405020304" pitchFamily="18" charset="0"/>
              </a:rPr>
              <a:t>	</a:t>
            </a:r>
            <a:r>
              <a:rPr lang="en-US" sz="2200" dirty="0" smtClean="0">
                <a:latin typeface="Times New Roman" panose="02020603050405020304" pitchFamily="18" charset="0"/>
                <a:cs typeface="Times New Roman" panose="02020603050405020304" pitchFamily="18" charset="0"/>
              </a:rPr>
              <a:t>In this module, we showcase the user with some steps by following which the user can prevent the attack or reduce the effect of attack.</a:t>
            </a:r>
          </a:p>
          <a:p>
            <a:r>
              <a:rPr lang="en-US" sz="2200" b="1" dirty="0" smtClean="0">
                <a:latin typeface="Times New Roman" panose="02020603050405020304" pitchFamily="18" charset="0"/>
                <a:cs typeface="Times New Roman" panose="02020603050405020304" pitchFamily="18" charset="0"/>
              </a:rPr>
              <a:t>Sending E-Mail :</a:t>
            </a:r>
          </a:p>
          <a:p>
            <a:pPr marL="347663" indent="-347663">
              <a:buNone/>
            </a:pPr>
            <a:r>
              <a:rPr lang="en-US" sz="2200" dirty="0">
                <a:latin typeface="Times New Roman" panose="02020603050405020304" pitchFamily="18" charset="0"/>
                <a:cs typeface="Times New Roman" panose="02020603050405020304" pitchFamily="18" charset="0"/>
              </a:rPr>
              <a:t>	</a:t>
            </a:r>
            <a:r>
              <a:rPr lang="en-US" sz="2200" dirty="0" smtClean="0">
                <a:latin typeface="Times New Roman" panose="02020603050405020304" pitchFamily="18" charset="0"/>
                <a:cs typeface="Times New Roman" panose="02020603050405020304" pitchFamily="18" charset="0"/>
              </a:rPr>
              <a:t>	In this Module, we get the mail ID from the website by using which we send the precautionary measures to the mail ID, so that the user can be aware of the attack and can take necessary steps.</a:t>
            </a:r>
          </a:p>
          <a:p>
            <a:pPr marL="344487" lvl="1" indent="0">
              <a:buNone/>
            </a:pPr>
            <a:r>
              <a:rPr lang="en-US" sz="2200" dirty="0" smtClean="0">
                <a:latin typeface="Times New Roman" panose="02020603050405020304" pitchFamily="18" charset="0"/>
                <a:cs typeface="Times New Roman" panose="02020603050405020304" pitchFamily="18" charset="0"/>
              </a:rPr>
              <a:t/>
            </a:r>
            <a:br>
              <a:rPr lang="en-US" sz="2200" dirty="0" smtClean="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3071916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Theme1">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2281</TotalTime>
  <Words>401</Words>
  <Application>Microsoft Office PowerPoint</Application>
  <PresentationFormat>On-screen Show (4:3)</PresentationFormat>
  <Paragraphs>65</Paragraphs>
  <Slides>22</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Garamond</vt:lpstr>
      <vt:lpstr>Jokerman</vt:lpstr>
      <vt:lpstr>Times New Roman</vt:lpstr>
      <vt:lpstr>Wingdings</vt:lpstr>
      <vt:lpstr>Theme1</vt:lpstr>
      <vt:lpstr> Semi Supervised Machine Learning approach for Detecting  DDoS  Attack  Github Link: https://github.com/knvkishorek/Batch-A-08</vt:lpstr>
      <vt:lpstr>Introduction</vt:lpstr>
      <vt:lpstr>Existing System</vt:lpstr>
      <vt:lpstr>Contd…</vt:lpstr>
      <vt:lpstr>Proposed System</vt:lpstr>
      <vt:lpstr>Abstract</vt:lpstr>
      <vt:lpstr>Module Description</vt:lpstr>
      <vt:lpstr>PowerPoint Presentation</vt:lpstr>
      <vt:lpstr>PowerPoint Presentation</vt:lpstr>
      <vt:lpstr>Outputs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  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Finishing School Programme on C Programming</dc:title>
  <dc:creator>Hitendra</dc:creator>
  <cp:lastModifiedBy>Microsoft account</cp:lastModifiedBy>
  <cp:revision>320</cp:revision>
  <dcterms:created xsi:type="dcterms:W3CDTF">2006-08-16T00:00:00Z</dcterms:created>
  <dcterms:modified xsi:type="dcterms:W3CDTF">2020-04-28T07:35:13Z</dcterms:modified>
</cp:coreProperties>
</file>

<file path=docProps/thumbnail.jpeg>
</file>